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60" r:id="rId2"/>
    <p:sldId id="443" r:id="rId3"/>
    <p:sldId id="462" r:id="rId4"/>
    <p:sldId id="358" r:id="rId5"/>
    <p:sldId id="449" r:id="rId6"/>
    <p:sldId id="457" r:id="rId7"/>
    <p:sldId id="434" r:id="rId8"/>
    <p:sldId id="458" r:id="rId9"/>
    <p:sldId id="461" r:id="rId10"/>
    <p:sldId id="435" r:id="rId11"/>
    <p:sldId id="454" r:id="rId12"/>
    <p:sldId id="445" r:id="rId13"/>
    <p:sldId id="448" r:id="rId14"/>
    <p:sldId id="349" r:id="rId15"/>
    <p:sldId id="283" r:id="rId16"/>
    <p:sldId id="417" r:id="rId17"/>
    <p:sldId id="361" r:id="rId18"/>
    <p:sldId id="380" r:id="rId19"/>
  </p:sldIdLst>
  <p:sldSz cx="9144000" cy="6858000" type="screen4x3"/>
  <p:notesSz cx="6797675" cy="9926638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1E17"/>
    <a:srgbClr val="00457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49" autoAdjust="0"/>
    <p:restoredTop sz="90144" autoAdjust="0"/>
  </p:normalViewPr>
  <p:slideViewPr>
    <p:cSldViewPr>
      <p:cViewPr varScale="1">
        <p:scale>
          <a:sx n="100" d="100"/>
          <a:sy n="100" d="100"/>
        </p:scale>
        <p:origin x="17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F63FDC-4ED1-42DC-8D13-BED665F4A05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054961-71C3-4C58-B56B-9E3D55EF8FCF}">
      <dgm:prSet phldrT="[Text]" custT="1"/>
      <dgm:spPr>
        <a:noFill/>
        <a:ln>
          <a:noFill/>
        </a:ln>
      </dgm:spPr>
      <dgm:t>
        <a:bodyPr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700" b="1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RRI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700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88 mio €</a:t>
          </a:r>
          <a:endParaRPr lang="en-US" sz="1700" kern="1200" dirty="0">
            <a:solidFill>
              <a:srgbClr val="00457C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7EE267A-EA53-42F4-B1B7-7E16F8B844AA}" type="parTrans" cxnId="{D3BAEDD2-B569-4D29-947A-B745AB696F4D}">
      <dgm:prSet/>
      <dgm:spPr/>
      <dgm:t>
        <a:bodyPr/>
        <a:lstStyle/>
        <a:p>
          <a:endParaRPr lang="en-US"/>
        </a:p>
      </dgm:t>
    </dgm:pt>
    <dgm:pt modelId="{26472DA4-A51F-43D6-BFF1-EBD5B5CE5E72}" type="sibTrans" cxnId="{D3BAEDD2-B569-4D29-947A-B745AB696F4D}">
      <dgm:prSet/>
      <dgm:spPr/>
      <dgm:t>
        <a:bodyPr/>
        <a:lstStyle/>
        <a:p>
          <a:endParaRPr lang="en-US"/>
        </a:p>
      </dgm:t>
    </dgm:pt>
    <dgm:pt modelId="{BF331D38-DD49-4B14-8B36-9B6004049431}">
      <dgm:prSet phldrT="[Text]" custT="1"/>
      <dgm:spPr>
        <a:noFill/>
        <a:ln w="25400" cap="flat" cmpd="sng" algn="ctr">
          <a:solidFill>
            <a:srgbClr val="BBE0E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53340" tIns="26670" rIns="53340" bIns="26670" numCol="1" spcCol="1270" anchor="ctr" anchorCtr="0"/>
        <a:lstStyle/>
        <a:p>
          <a:r>
            <a:rPr lang="sl-SI" sz="1400" b="1" kern="1200" dirty="0" err="1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porfeljske</a:t>
          </a:r>
          <a:r>
            <a:rPr lang="sl-SI" sz="1400" b="1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garancije </a:t>
          </a:r>
          <a:r>
            <a:rPr lang="sl-SI" sz="1400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30 mio €</a:t>
          </a:r>
          <a:endParaRPr lang="en-US" sz="1400" kern="1200" dirty="0">
            <a:solidFill>
              <a:srgbClr val="00457C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2B1A0D6-0570-4853-8ECF-85D4725B1DDA}" type="parTrans" cxnId="{461068F8-CBDB-4FE7-A990-40F374EC58E8}">
      <dgm:prSet/>
      <dgm:spPr/>
      <dgm:t>
        <a:bodyPr/>
        <a:lstStyle/>
        <a:p>
          <a:endParaRPr lang="en-US"/>
        </a:p>
      </dgm:t>
    </dgm:pt>
    <dgm:pt modelId="{8475CF44-686E-415E-A9AD-6148F010DA62}" type="sibTrans" cxnId="{461068F8-CBDB-4FE7-A990-40F374EC58E8}">
      <dgm:prSet/>
      <dgm:spPr/>
      <dgm:t>
        <a:bodyPr/>
        <a:lstStyle/>
        <a:p>
          <a:endParaRPr lang="en-US"/>
        </a:p>
      </dgm:t>
    </dgm:pt>
    <dgm:pt modelId="{C0D26721-C0A6-494D-8D34-E68ADB0A0085}">
      <dgm:prSet phldrT="[Text]" custT="1"/>
      <dgm:spPr>
        <a:noFill/>
        <a:ln w="25400" cap="flat" cmpd="sng" algn="ctr">
          <a:solidFill>
            <a:srgbClr val="BBE0E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53340" tIns="26670" rIns="53340" bIns="26670" numCol="1" spcCol="1270" anchor="ctr" anchorCtr="0"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solidFill>
              <a:srgbClr val="00457C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F59EECD-D523-4FFF-8498-7E2896E4DA25}" type="parTrans" cxnId="{93A73462-F408-4B29-AEB5-338B3B301817}">
      <dgm:prSet/>
      <dgm:spPr/>
      <dgm:t>
        <a:bodyPr/>
        <a:lstStyle/>
        <a:p>
          <a:endParaRPr lang="en-US"/>
        </a:p>
      </dgm:t>
    </dgm:pt>
    <dgm:pt modelId="{F60FB797-860D-416A-902B-5D0768B70EAC}" type="sibTrans" cxnId="{93A73462-F408-4B29-AEB5-338B3B301817}">
      <dgm:prSet/>
      <dgm:spPr/>
      <dgm:t>
        <a:bodyPr/>
        <a:lstStyle/>
        <a:p>
          <a:endParaRPr lang="en-US"/>
        </a:p>
      </dgm:t>
    </dgm:pt>
    <dgm:pt modelId="{FFFD5A56-DEA6-4EAF-8D1B-89A18A850C13}">
      <dgm:prSet phldrT="[Text]" custT="1"/>
      <dgm:spPr>
        <a:noFill/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64770" tIns="32385" rIns="64770" bIns="32385" numCol="1" spcCol="1270" anchor="ctr" anchorCtr="0"/>
        <a:lstStyle/>
        <a:p>
          <a:pPr marL="0" marR="0" lvl="0" indent="0" algn="ctr" defTabSz="7556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sl-SI" sz="1700" b="1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MSP</a:t>
          </a:r>
          <a:br>
            <a:rPr lang="sl-SI" sz="17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sl-SI" sz="17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135 mio €</a:t>
          </a:r>
          <a:endParaRPr lang="en-US" sz="1700" dirty="0">
            <a:solidFill>
              <a:srgbClr val="00457C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>
            <a:solidFill>
              <a:srgbClr val="00457C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8FB88E3-56A4-4A74-A0FA-6761FC2AE286}" type="parTrans" cxnId="{87BC190E-D3FE-4597-A445-AC3CAF9E5294}">
      <dgm:prSet/>
      <dgm:spPr/>
      <dgm:t>
        <a:bodyPr/>
        <a:lstStyle/>
        <a:p>
          <a:endParaRPr lang="en-US"/>
        </a:p>
      </dgm:t>
    </dgm:pt>
    <dgm:pt modelId="{1D826C2D-AE87-4086-B229-61E1BD836423}" type="sibTrans" cxnId="{87BC190E-D3FE-4597-A445-AC3CAF9E5294}">
      <dgm:prSet/>
      <dgm:spPr/>
      <dgm:t>
        <a:bodyPr/>
        <a:lstStyle/>
        <a:p>
          <a:endParaRPr lang="en-US"/>
        </a:p>
      </dgm:t>
    </dgm:pt>
    <dgm:pt modelId="{FF8375D1-B505-4A5A-9B00-1AE1028ED00E}">
      <dgm:prSet phldrT="[Text]" custT="1"/>
      <dgm:spPr>
        <a:noFill/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64770" tIns="32385" rIns="64770" bIns="32385" numCol="1" spcCol="1270" anchor="ctr" anchorCtr="0"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700" b="1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Energetska učinkovitost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700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25 mio €</a:t>
          </a:r>
          <a:endParaRPr lang="en-US" sz="1700" kern="1200" dirty="0">
            <a:solidFill>
              <a:srgbClr val="00457C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3AF3673-C645-4CFA-8B97-D30F45996E7C}" type="parTrans" cxnId="{0AE8EBD0-CA43-4152-86A8-A734A64FF792}">
      <dgm:prSet/>
      <dgm:spPr/>
      <dgm:t>
        <a:bodyPr/>
        <a:lstStyle/>
        <a:p>
          <a:endParaRPr lang="en-US"/>
        </a:p>
      </dgm:t>
    </dgm:pt>
    <dgm:pt modelId="{3637ABDF-DEE3-4D91-9799-E0ECF11F3985}" type="sibTrans" cxnId="{0AE8EBD0-CA43-4152-86A8-A734A64FF792}">
      <dgm:prSet/>
      <dgm:spPr/>
      <dgm:t>
        <a:bodyPr/>
        <a:lstStyle/>
        <a:p>
          <a:endParaRPr lang="en-US"/>
        </a:p>
      </dgm:t>
    </dgm:pt>
    <dgm:pt modelId="{26B5AA63-E74B-450D-A86B-F29B008D8C97}">
      <dgm:prSet phldrT="[Text]" custT="1"/>
      <dgm:spPr>
        <a:noFill/>
        <a:ln w="25400" cap="flat" cmpd="sng" algn="ctr">
          <a:solidFill>
            <a:srgbClr val="BBE0E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53340" tIns="26670" rIns="53340" bIns="26670" numCol="1" spcCol="1270" anchor="ctr" anchorCtr="0"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400" b="1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posojila za celovito energetsko prenovo              </a:t>
          </a:r>
          <a:r>
            <a:rPr lang="sl-SI" sz="1400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25 mio EUR</a:t>
          </a:r>
          <a:endParaRPr lang="en-US" sz="1400" kern="1200" dirty="0">
            <a:solidFill>
              <a:srgbClr val="00457C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DCFB733-1E35-4C3B-93A3-FFEC9AFDAD21}" type="parTrans" cxnId="{79B1D719-CF2C-4D64-8B4F-906BF5006A49}">
      <dgm:prSet/>
      <dgm:spPr/>
      <dgm:t>
        <a:bodyPr/>
        <a:lstStyle/>
        <a:p>
          <a:endParaRPr lang="en-US"/>
        </a:p>
      </dgm:t>
    </dgm:pt>
    <dgm:pt modelId="{73D4D8B0-FC1E-4952-9273-85F650E6362D}" type="sibTrans" cxnId="{79B1D719-CF2C-4D64-8B4F-906BF5006A49}">
      <dgm:prSet/>
      <dgm:spPr/>
      <dgm:t>
        <a:bodyPr/>
        <a:lstStyle/>
        <a:p>
          <a:endParaRPr lang="en-US"/>
        </a:p>
      </dgm:t>
    </dgm:pt>
    <dgm:pt modelId="{8362F4C4-4BEA-4059-818A-3D27F0EB8D1A}">
      <dgm:prSet custT="1"/>
      <dgm:spPr>
        <a:noFill/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64770" tIns="32385" rIns="64770" bIns="32385" numCol="1" spcCol="1270" anchor="ctr" anchorCtr="0"/>
        <a:lstStyle/>
        <a:p>
          <a:r>
            <a:rPr lang="sl-SI" sz="1700" b="1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Urbani</a:t>
          </a:r>
          <a:r>
            <a:rPr lang="sl-SI" sz="2400" b="1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sl-SI" sz="1700" b="1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razvoj</a:t>
          </a:r>
        </a:p>
        <a:p>
          <a:r>
            <a:rPr lang="sl-SI" sz="1700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5 mio €</a:t>
          </a:r>
          <a:endParaRPr lang="en-US" sz="1700" kern="1200" dirty="0">
            <a:solidFill>
              <a:srgbClr val="00457C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301B2B2-BE92-450B-85BB-88E8A86ED1BB}" type="parTrans" cxnId="{66F61F74-21B1-4465-B4A1-6E16B55A1D12}">
      <dgm:prSet/>
      <dgm:spPr/>
      <dgm:t>
        <a:bodyPr/>
        <a:lstStyle/>
        <a:p>
          <a:endParaRPr lang="en-US"/>
        </a:p>
      </dgm:t>
    </dgm:pt>
    <dgm:pt modelId="{2DABBCA1-77A5-43AB-A8D0-3A745216D3B9}" type="sibTrans" cxnId="{66F61F74-21B1-4465-B4A1-6E16B55A1D12}">
      <dgm:prSet/>
      <dgm:spPr/>
      <dgm:t>
        <a:bodyPr/>
        <a:lstStyle/>
        <a:p>
          <a:endParaRPr lang="en-US"/>
        </a:p>
      </dgm:t>
    </dgm:pt>
    <dgm:pt modelId="{63B2EB14-D202-4724-BB23-0C5EB654416C}">
      <dgm:prSet phldrT="[Text]" custT="1"/>
      <dgm:spPr>
        <a:noFill/>
        <a:ln w="25400" cap="flat" cmpd="sng" algn="ctr">
          <a:solidFill>
            <a:srgbClr val="BBE0E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53340" tIns="26670" rIns="53340" bIns="26670" numCol="1" spcCol="1270" anchor="ctr" anchorCtr="0"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solidFill>
              <a:srgbClr val="00457C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0B6CDA0-7DF7-489E-AC1C-EAFEC8A1ABDB}" type="parTrans" cxnId="{CE5C466E-CDF1-47E3-895C-28E27BD5D86F}">
      <dgm:prSet/>
      <dgm:spPr/>
      <dgm:t>
        <a:bodyPr/>
        <a:lstStyle/>
        <a:p>
          <a:endParaRPr lang="en-US"/>
        </a:p>
      </dgm:t>
    </dgm:pt>
    <dgm:pt modelId="{62664F07-9A70-4F02-B283-5B33F20E9E5A}" type="sibTrans" cxnId="{CE5C466E-CDF1-47E3-895C-28E27BD5D86F}">
      <dgm:prSet/>
      <dgm:spPr/>
      <dgm:t>
        <a:bodyPr/>
        <a:lstStyle/>
        <a:p>
          <a:endParaRPr lang="en-US"/>
        </a:p>
      </dgm:t>
    </dgm:pt>
    <dgm:pt modelId="{963ECEAD-90F7-4EC1-86EB-8AABB4C0040F}">
      <dgm:prSet custT="1"/>
      <dgm:spPr>
        <a:noFill/>
        <a:ln w="25400" cap="flat" cmpd="sng" algn="ctr">
          <a:solidFill>
            <a:srgbClr val="BBE0E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53340" tIns="26670" rIns="53340" bIns="26670" numCol="1" spcCol="1270" anchor="ctr" anchorCtr="0"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"/>
          </a:pPr>
          <a:r>
            <a:rPr lang="sl-SI" sz="1400" b="1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posojila za financiranja projektov javnih stavb in javnih površin </a:t>
          </a:r>
          <a:r>
            <a:rPr lang="sl-SI" sz="1400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5 mio EUR</a:t>
          </a:r>
          <a:endParaRPr lang="en-US" sz="1400" kern="1200" dirty="0">
            <a:solidFill>
              <a:srgbClr val="00457C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ECB22EB-767F-4A12-94E9-777FAABF56E8}" type="parTrans" cxnId="{9EF342FA-AAF2-4C2D-BF17-B2DF2DF58C1B}">
      <dgm:prSet/>
      <dgm:spPr/>
      <dgm:t>
        <a:bodyPr/>
        <a:lstStyle/>
        <a:p>
          <a:endParaRPr lang="en-US"/>
        </a:p>
      </dgm:t>
    </dgm:pt>
    <dgm:pt modelId="{BA1E7EC9-6FAB-4EEF-B923-767F58EC053F}" type="sibTrans" cxnId="{9EF342FA-AAF2-4C2D-BF17-B2DF2DF58C1B}">
      <dgm:prSet/>
      <dgm:spPr/>
      <dgm:t>
        <a:bodyPr/>
        <a:lstStyle/>
        <a:p>
          <a:endParaRPr lang="en-US"/>
        </a:p>
      </dgm:t>
    </dgm:pt>
    <dgm:pt modelId="{3B16FC4F-C36F-4524-9349-84112E6A22A1}">
      <dgm:prSet phldrT="[Text]"/>
      <dgm:spPr>
        <a:noFill/>
        <a:ln w="25400" cap="flat" cmpd="sng" algn="ctr">
          <a:solidFill>
            <a:srgbClr val="BBE0E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53340" tIns="26670" rIns="53340" bIns="26670" numCol="1" spcCol="1270" anchor="ctr" anchorCtr="0"/>
        <a:lstStyle/>
        <a:p>
          <a:endParaRPr lang="en-US" sz="1400" kern="1200" dirty="0">
            <a:solidFill>
              <a:srgbClr val="00457C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8861C58-715E-4630-BBEB-C43379736E56}" type="sibTrans" cxnId="{DEA0FE88-5E97-4ED7-8679-E35F2B6E126A}">
      <dgm:prSet/>
      <dgm:spPr/>
      <dgm:t>
        <a:bodyPr/>
        <a:lstStyle/>
        <a:p>
          <a:endParaRPr lang="en-US"/>
        </a:p>
      </dgm:t>
    </dgm:pt>
    <dgm:pt modelId="{C9F2856D-9612-4E2F-9891-AD8D11DE2388}" type="parTrans" cxnId="{DEA0FE88-5E97-4ED7-8679-E35F2B6E126A}">
      <dgm:prSet/>
      <dgm:spPr/>
      <dgm:t>
        <a:bodyPr/>
        <a:lstStyle/>
        <a:p>
          <a:endParaRPr lang="en-US"/>
        </a:p>
      </dgm:t>
    </dgm:pt>
    <dgm:pt modelId="{5B915C37-6C1C-4643-B03C-446EAEAB3FC5}">
      <dgm:prSet phldrT="[Text]" custT="1"/>
      <dgm:spPr>
        <a:noFill/>
        <a:ln w="25400" cap="flat" cmpd="sng" algn="ctr">
          <a:solidFill>
            <a:srgbClr val="BBE0E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53340" tIns="26670" rIns="53340" bIns="26670" numCol="1" spcCol="1270" anchor="ctr" anchorCtr="0"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400" b="1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mikrokrediti</a:t>
          </a:r>
          <a:r>
            <a:rPr lang="sl-SI" sz="1400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60 mio €</a:t>
          </a:r>
          <a:endParaRPr lang="en-US" sz="1400" kern="1200" dirty="0">
            <a:solidFill>
              <a:srgbClr val="00457C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0A84206-F9A6-41C8-A625-DC46B16B317E}" type="sibTrans" cxnId="{17B33FE8-A725-4271-9B7A-1D72A9EC8FC5}">
      <dgm:prSet/>
      <dgm:spPr/>
      <dgm:t>
        <a:bodyPr/>
        <a:lstStyle/>
        <a:p>
          <a:endParaRPr lang="en-US"/>
        </a:p>
      </dgm:t>
    </dgm:pt>
    <dgm:pt modelId="{D79B1B14-6280-4B9A-B4D1-935156478C6A}" type="parTrans" cxnId="{17B33FE8-A725-4271-9B7A-1D72A9EC8FC5}">
      <dgm:prSet/>
      <dgm:spPr/>
      <dgm:t>
        <a:bodyPr/>
        <a:lstStyle/>
        <a:p>
          <a:endParaRPr lang="en-US"/>
        </a:p>
      </dgm:t>
    </dgm:pt>
    <dgm:pt modelId="{A1FA6978-6FA1-4639-BD64-0B10A490125D}">
      <dgm:prSet phldrT="[Text]" custT="1"/>
      <dgm:spPr>
        <a:noFill/>
        <a:ln w="25400" cap="flat" cmpd="sng" algn="ctr">
          <a:solidFill>
            <a:srgbClr val="BBE0E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53340" tIns="26670" rIns="53340" bIns="26670" numCol="1" spcCol="1270" anchor="ctr" anchorCtr="0"/>
        <a:lstStyle/>
        <a:p>
          <a:r>
            <a:rPr lang="sl-SI" sz="1400" b="1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posojila</a:t>
          </a:r>
          <a:r>
            <a:rPr lang="sl-SI" sz="1400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58 mio €</a:t>
          </a:r>
          <a:endParaRPr lang="en-US" sz="1400" kern="1200" dirty="0">
            <a:solidFill>
              <a:srgbClr val="00457C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0634208-E536-4824-A23E-DA22054CEEE8}" type="parTrans" cxnId="{89384A37-ABF8-4244-9B46-5409184B19B8}">
      <dgm:prSet/>
      <dgm:spPr/>
      <dgm:t>
        <a:bodyPr/>
        <a:lstStyle/>
        <a:p>
          <a:endParaRPr lang="en-US"/>
        </a:p>
      </dgm:t>
    </dgm:pt>
    <dgm:pt modelId="{579DE9B5-AD46-4252-8F4E-D3DEAC063F00}" type="sibTrans" cxnId="{89384A37-ABF8-4244-9B46-5409184B19B8}">
      <dgm:prSet/>
      <dgm:spPr/>
      <dgm:t>
        <a:bodyPr/>
        <a:lstStyle/>
        <a:p>
          <a:endParaRPr lang="en-US"/>
        </a:p>
      </dgm:t>
    </dgm:pt>
    <dgm:pt modelId="{C2EE6527-B24C-4913-AA95-88BCAD0CF729}">
      <dgm:prSet phldrT="[Text]" custT="1"/>
      <dgm:spPr>
        <a:noFill/>
        <a:ln w="25400" cap="flat" cmpd="sng" algn="ctr">
          <a:solidFill>
            <a:srgbClr val="BBE0E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53340" tIns="26670" rIns="53340" bIns="26670" numCol="1" spcCol="1270" anchor="ctr" anchorCtr="0"/>
        <a:lstStyle/>
        <a:p>
          <a:endParaRPr lang="en-US" sz="1400" kern="1200" dirty="0">
            <a:solidFill>
              <a:srgbClr val="00457C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7ABFBAD-06D5-401C-8FDD-FBE45B80AD6B}" type="parTrans" cxnId="{11F5BABE-FA2A-4B68-BB53-853072CF13FE}">
      <dgm:prSet/>
      <dgm:spPr/>
      <dgm:t>
        <a:bodyPr/>
        <a:lstStyle/>
        <a:p>
          <a:endParaRPr lang="en-US"/>
        </a:p>
      </dgm:t>
    </dgm:pt>
    <dgm:pt modelId="{9F337D72-D350-4003-9602-560F29860C33}" type="sibTrans" cxnId="{11F5BABE-FA2A-4B68-BB53-853072CF13FE}">
      <dgm:prSet/>
      <dgm:spPr/>
      <dgm:t>
        <a:bodyPr/>
        <a:lstStyle/>
        <a:p>
          <a:endParaRPr lang="en-US"/>
        </a:p>
      </dgm:t>
    </dgm:pt>
    <dgm:pt modelId="{72AE436E-4083-4BE9-BA0E-B64B0BC649F2}">
      <dgm:prSet phldrT="[Text]" custT="1"/>
      <dgm:spPr>
        <a:noFill/>
        <a:ln w="25400" cap="flat" cmpd="sng" algn="ctr">
          <a:solidFill>
            <a:srgbClr val="BBE0E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53340" tIns="26670" rIns="53340" bIns="26670" numCol="1" spcCol="1270" anchor="ctr" anchorCtr="0"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400" b="1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lastniško financiranje </a:t>
          </a:r>
          <a:r>
            <a:rPr lang="sl-SI" sz="1400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10 mio €</a:t>
          </a:r>
          <a:endParaRPr lang="en-US" sz="1400" kern="1200" dirty="0">
            <a:solidFill>
              <a:srgbClr val="00457C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727B095-802E-48FE-85C1-81B1BFF539D2}" type="parTrans" cxnId="{6EA8A5D6-29DA-492B-B8BC-363A309F2D2B}">
      <dgm:prSet/>
      <dgm:spPr/>
      <dgm:t>
        <a:bodyPr/>
        <a:lstStyle/>
        <a:p>
          <a:endParaRPr lang="en-US"/>
        </a:p>
      </dgm:t>
    </dgm:pt>
    <dgm:pt modelId="{8AE30BCD-C162-41B4-A0C8-2E2C1F556E53}" type="sibTrans" cxnId="{6EA8A5D6-29DA-492B-B8BC-363A309F2D2B}">
      <dgm:prSet/>
      <dgm:spPr/>
      <dgm:t>
        <a:bodyPr/>
        <a:lstStyle/>
        <a:p>
          <a:endParaRPr lang="en-US"/>
        </a:p>
      </dgm:t>
    </dgm:pt>
    <dgm:pt modelId="{A91FAB83-348A-4297-8A96-19091F226F5F}">
      <dgm:prSet phldrT="[Text]" custT="1"/>
      <dgm:spPr>
        <a:noFill/>
        <a:ln w="25400" cap="flat" cmpd="sng" algn="ctr">
          <a:solidFill>
            <a:srgbClr val="BBE0E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53340" tIns="26670" rIns="53340" bIns="26670" numCol="1" spcCol="1270" anchor="ctr" anchorCtr="0"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400" b="1" kern="1200" dirty="0" err="1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portfeljske</a:t>
          </a:r>
          <a:r>
            <a:rPr lang="sl-SI" sz="1400" b="1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garancije </a:t>
          </a:r>
          <a:r>
            <a:rPr lang="sl-SI" sz="1400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65 mio €</a:t>
          </a:r>
          <a:endParaRPr lang="en-US" sz="1400" kern="1200" dirty="0">
            <a:solidFill>
              <a:srgbClr val="00457C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endParaRPr lang="en-US" sz="1400" kern="1200" dirty="0">
            <a:solidFill>
              <a:srgbClr val="00457C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88A0F39-EA04-431A-9129-CCB5BBE5DB62}" type="parTrans" cxnId="{1A74CA41-A375-4A78-B9FF-9DD802D87394}">
      <dgm:prSet/>
      <dgm:spPr/>
      <dgm:t>
        <a:bodyPr/>
        <a:lstStyle/>
        <a:p>
          <a:endParaRPr lang="en-US"/>
        </a:p>
      </dgm:t>
    </dgm:pt>
    <dgm:pt modelId="{67E1B5B9-70E0-48CF-BD6E-8E79CB346EE2}" type="sibTrans" cxnId="{1A74CA41-A375-4A78-B9FF-9DD802D87394}">
      <dgm:prSet/>
      <dgm:spPr/>
      <dgm:t>
        <a:bodyPr/>
        <a:lstStyle/>
        <a:p>
          <a:endParaRPr lang="en-US"/>
        </a:p>
      </dgm:t>
    </dgm:pt>
    <dgm:pt modelId="{C385E7BC-7A43-4423-804E-DB3E0F663F88}" type="pres">
      <dgm:prSet presAssocID="{E9F63FDC-4ED1-42DC-8D13-BED665F4A050}" presName="Name0" presStyleCnt="0">
        <dgm:presLayoutVars>
          <dgm:dir/>
          <dgm:animLvl val="lvl"/>
          <dgm:resizeHandles val="exact"/>
        </dgm:presLayoutVars>
      </dgm:prSet>
      <dgm:spPr/>
    </dgm:pt>
    <dgm:pt modelId="{2CAEA133-6682-4553-AC33-2CB6B4FC0739}" type="pres">
      <dgm:prSet presAssocID="{0A054961-71C3-4C58-B56B-9E3D55EF8FCF}" presName="linNode" presStyleCnt="0"/>
      <dgm:spPr/>
    </dgm:pt>
    <dgm:pt modelId="{41BBBD69-9324-449B-ACD7-30130489FCE9}" type="pres">
      <dgm:prSet presAssocID="{0A054961-71C3-4C58-B56B-9E3D55EF8FCF}" presName="parentText" presStyleLbl="node1" presStyleIdx="0" presStyleCnt="4" custScaleX="110305" custLinFactNeighborX="-622" custLinFactNeighborY="2917">
        <dgm:presLayoutVars>
          <dgm:chMax val="1"/>
          <dgm:bulletEnabled val="1"/>
        </dgm:presLayoutVars>
      </dgm:prSet>
      <dgm:spPr/>
    </dgm:pt>
    <dgm:pt modelId="{0D107112-8128-474E-ADE1-C875FAE06D89}" type="pres">
      <dgm:prSet presAssocID="{0A054961-71C3-4C58-B56B-9E3D55EF8FCF}" presName="descendantText" presStyleLbl="alignAccFollowNode1" presStyleIdx="0" presStyleCnt="4" custScaleX="114106" custScaleY="103650">
        <dgm:presLayoutVars>
          <dgm:bulletEnabled val="1"/>
        </dgm:presLayoutVars>
      </dgm:prSet>
      <dgm:spPr>
        <a:xfrm rot="5400000">
          <a:off x="3753961" y="-1459537"/>
          <a:ext cx="782637" cy="3901440"/>
        </a:xfrm>
        <a:prstGeom prst="round2SameRect">
          <a:avLst/>
        </a:prstGeom>
      </dgm:spPr>
    </dgm:pt>
    <dgm:pt modelId="{011C70F4-37EF-4801-8C29-945F3BFD76A4}" type="pres">
      <dgm:prSet presAssocID="{26472DA4-A51F-43D6-BFF1-EBD5B5CE5E72}" presName="sp" presStyleCnt="0"/>
      <dgm:spPr/>
    </dgm:pt>
    <dgm:pt modelId="{FE1B6E1A-6D3F-42E0-A707-BC6956D54C23}" type="pres">
      <dgm:prSet presAssocID="{FFFD5A56-DEA6-4EAF-8D1B-89A18A850C13}" presName="linNode" presStyleCnt="0"/>
      <dgm:spPr/>
    </dgm:pt>
    <dgm:pt modelId="{131A7273-0818-48C5-8945-F772C8719240}" type="pres">
      <dgm:prSet presAssocID="{FFFD5A56-DEA6-4EAF-8D1B-89A18A850C13}" presName="parentText" presStyleLbl="node1" presStyleIdx="1" presStyleCnt="4" custLinFactNeighborX="-789" custLinFactNeighborY="-420">
        <dgm:presLayoutVars>
          <dgm:chMax val="1"/>
          <dgm:bulletEnabled val="1"/>
        </dgm:presLayoutVars>
      </dgm:prSet>
      <dgm:spPr>
        <a:xfrm>
          <a:off x="0" y="1029245"/>
          <a:ext cx="2194560" cy="978296"/>
        </a:xfrm>
        <a:prstGeom prst="roundRect">
          <a:avLst/>
        </a:prstGeom>
      </dgm:spPr>
    </dgm:pt>
    <dgm:pt modelId="{10193C13-C9CF-4ACA-A6FD-3615AEB46C05}" type="pres">
      <dgm:prSet presAssocID="{FFFD5A56-DEA6-4EAF-8D1B-89A18A850C13}" presName="descendantText" presStyleLbl="alignAccFollowNode1" presStyleIdx="1" presStyleCnt="4" custLinFactNeighborX="-1564" custLinFactNeighborY="-2083">
        <dgm:presLayoutVars>
          <dgm:bulletEnabled val="1"/>
        </dgm:presLayoutVars>
      </dgm:prSet>
      <dgm:spPr>
        <a:xfrm rot="5400000">
          <a:off x="3753961" y="-432325"/>
          <a:ext cx="782637" cy="3901440"/>
        </a:xfrm>
        <a:prstGeom prst="round2SameRect">
          <a:avLst/>
        </a:prstGeom>
      </dgm:spPr>
    </dgm:pt>
    <dgm:pt modelId="{CEC24568-49E3-4E1E-85DB-B1667D63A49E}" type="pres">
      <dgm:prSet presAssocID="{1D826C2D-AE87-4086-B229-61E1BD836423}" presName="sp" presStyleCnt="0"/>
      <dgm:spPr/>
    </dgm:pt>
    <dgm:pt modelId="{D5F98A7C-97CC-415C-8227-5DC145E52921}" type="pres">
      <dgm:prSet presAssocID="{FF8375D1-B505-4A5A-9B00-1AE1028ED00E}" presName="linNode" presStyleCnt="0"/>
      <dgm:spPr/>
    </dgm:pt>
    <dgm:pt modelId="{DEBFB940-CC62-4985-8740-F380FD6FDCB5}" type="pres">
      <dgm:prSet presAssocID="{FF8375D1-B505-4A5A-9B00-1AE1028ED00E}" presName="parentText" presStyleLbl="node1" presStyleIdx="2" presStyleCnt="4" custLinFactNeighborX="-1119" custLinFactNeighborY="309">
        <dgm:presLayoutVars>
          <dgm:chMax val="1"/>
          <dgm:bulletEnabled val="1"/>
        </dgm:presLayoutVars>
      </dgm:prSet>
      <dgm:spPr>
        <a:xfrm>
          <a:off x="0" y="2056457"/>
          <a:ext cx="2194560" cy="978296"/>
        </a:xfrm>
        <a:prstGeom prst="roundRect">
          <a:avLst/>
        </a:prstGeom>
      </dgm:spPr>
    </dgm:pt>
    <dgm:pt modelId="{B2CD805C-1BFC-4CA7-995C-D65CF6883AA6}" type="pres">
      <dgm:prSet presAssocID="{FF8375D1-B505-4A5A-9B00-1AE1028ED00E}" presName="descendantText" presStyleLbl="alignAccFollowNode1" presStyleIdx="2" presStyleCnt="4" custScaleX="100098" custLinFactNeighborX="6077" custLinFactNeighborY="2777">
        <dgm:presLayoutVars>
          <dgm:bulletEnabled val="1"/>
        </dgm:presLayoutVars>
      </dgm:prSet>
      <dgm:spPr>
        <a:xfrm rot="5400000">
          <a:off x="3753961" y="594885"/>
          <a:ext cx="782637" cy="3901440"/>
        </a:xfrm>
        <a:prstGeom prst="round2SameRect">
          <a:avLst/>
        </a:prstGeom>
      </dgm:spPr>
    </dgm:pt>
    <dgm:pt modelId="{52A20F00-F56C-49F9-BD00-8855B4BB8C60}" type="pres">
      <dgm:prSet presAssocID="{3637ABDF-DEE3-4D91-9799-E0ECF11F3985}" presName="sp" presStyleCnt="0"/>
      <dgm:spPr/>
    </dgm:pt>
    <dgm:pt modelId="{8836C36E-1F8E-4CC5-9C9A-E2A429E6A516}" type="pres">
      <dgm:prSet presAssocID="{8362F4C4-4BEA-4059-818A-3D27F0EB8D1A}" presName="linNode" presStyleCnt="0"/>
      <dgm:spPr/>
    </dgm:pt>
    <dgm:pt modelId="{CFC034B1-A300-4F02-9691-F52313B784D0}" type="pres">
      <dgm:prSet presAssocID="{8362F4C4-4BEA-4059-818A-3D27F0EB8D1A}" presName="parentText" presStyleLbl="node1" presStyleIdx="3" presStyleCnt="4">
        <dgm:presLayoutVars>
          <dgm:chMax val="1"/>
          <dgm:bulletEnabled val="1"/>
        </dgm:presLayoutVars>
      </dgm:prSet>
      <dgm:spPr>
        <a:xfrm>
          <a:off x="0" y="3083669"/>
          <a:ext cx="2194560" cy="978296"/>
        </a:xfrm>
        <a:prstGeom prst="roundRect">
          <a:avLst/>
        </a:prstGeom>
      </dgm:spPr>
    </dgm:pt>
    <dgm:pt modelId="{A3FA4D02-E2DA-4F72-8619-AAB84C70B971}" type="pres">
      <dgm:prSet presAssocID="{8362F4C4-4BEA-4059-818A-3D27F0EB8D1A}" presName="descendantText" presStyleLbl="alignAccFollowNode1" presStyleIdx="3" presStyleCnt="4" custLinFactNeighborY="336">
        <dgm:presLayoutVars>
          <dgm:bulletEnabled val="1"/>
        </dgm:presLayoutVars>
      </dgm:prSet>
      <dgm:spPr>
        <a:xfrm rot="5400000">
          <a:off x="4079748" y="1618493"/>
          <a:ext cx="816579" cy="4224035"/>
        </a:xfrm>
        <a:prstGeom prst="round2SameRect">
          <a:avLst/>
        </a:prstGeom>
      </dgm:spPr>
    </dgm:pt>
  </dgm:ptLst>
  <dgm:cxnLst>
    <dgm:cxn modelId="{B3BE5F03-3873-423D-B937-5C9FCCD3D906}" type="presOf" srcId="{A91FAB83-348A-4297-8A96-19091F226F5F}" destId="{10193C13-C9CF-4ACA-A6FD-3615AEB46C05}" srcOrd="0" destOrd="3" presId="urn:microsoft.com/office/officeart/2005/8/layout/vList5"/>
    <dgm:cxn modelId="{34E4A70C-21D3-4B82-896A-4DEBB907FAAE}" type="presOf" srcId="{3B16FC4F-C36F-4524-9349-84112E6A22A1}" destId="{10193C13-C9CF-4ACA-A6FD-3615AEB46C05}" srcOrd="0" destOrd="0" presId="urn:microsoft.com/office/officeart/2005/8/layout/vList5"/>
    <dgm:cxn modelId="{87BC190E-D3FE-4597-A445-AC3CAF9E5294}" srcId="{E9F63FDC-4ED1-42DC-8D13-BED665F4A050}" destId="{FFFD5A56-DEA6-4EAF-8D1B-89A18A850C13}" srcOrd="1" destOrd="0" parTransId="{18FB88E3-56A4-4A74-A0FA-6761FC2AE286}" sibTransId="{1D826C2D-AE87-4086-B229-61E1BD836423}"/>
    <dgm:cxn modelId="{F39B5B10-BD40-446E-B318-4C92D2A76AA8}" type="presOf" srcId="{E9F63FDC-4ED1-42DC-8D13-BED665F4A050}" destId="{C385E7BC-7A43-4423-804E-DB3E0F663F88}" srcOrd="0" destOrd="0" presId="urn:microsoft.com/office/officeart/2005/8/layout/vList5"/>
    <dgm:cxn modelId="{FC3DBF10-04B0-4276-9ABE-A93ACB68658A}" type="presOf" srcId="{5B915C37-6C1C-4643-B03C-446EAEAB3FC5}" destId="{10193C13-C9CF-4ACA-A6FD-3615AEB46C05}" srcOrd="0" destOrd="1" presId="urn:microsoft.com/office/officeart/2005/8/layout/vList5"/>
    <dgm:cxn modelId="{79B1D719-CF2C-4D64-8B4F-906BF5006A49}" srcId="{FF8375D1-B505-4A5A-9B00-1AE1028ED00E}" destId="{26B5AA63-E74B-450D-A86B-F29B008D8C97}" srcOrd="0" destOrd="0" parTransId="{BDCFB733-1E35-4C3B-93A3-FFEC9AFDAD21}" sibTransId="{73D4D8B0-FC1E-4952-9273-85F650E6362D}"/>
    <dgm:cxn modelId="{D9069E2F-A518-483E-9AA0-F05ECC0F8EEE}" type="presOf" srcId="{72AE436E-4083-4BE9-BA0E-B64B0BC649F2}" destId="{10193C13-C9CF-4ACA-A6FD-3615AEB46C05}" srcOrd="0" destOrd="2" presId="urn:microsoft.com/office/officeart/2005/8/layout/vList5"/>
    <dgm:cxn modelId="{954E5435-A4F6-4525-82C1-21FCD6ECAE5F}" type="presOf" srcId="{A1FA6978-6FA1-4639-BD64-0B10A490125D}" destId="{0D107112-8128-474E-ADE1-C875FAE06D89}" srcOrd="0" destOrd="2" presId="urn:microsoft.com/office/officeart/2005/8/layout/vList5"/>
    <dgm:cxn modelId="{89384A37-ABF8-4244-9B46-5409184B19B8}" srcId="{0A054961-71C3-4C58-B56B-9E3D55EF8FCF}" destId="{A1FA6978-6FA1-4639-BD64-0B10A490125D}" srcOrd="2" destOrd="0" parTransId="{20634208-E536-4824-A23E-DA22054CEEE8}" sibTransId="{579DE9B5-AD46-4252-8F4E-D3DEAC063F00}"/>
    <dgm:cxn modelId="{1A74CA41-A375-4A78-B9FF-9DD802D87394}" srcId="{FFFD5A56-DEA6-4EAF-8D1B-89A18A850C13}" destId="{A91FAB83-348A-4297-8A96-19091F226F5F}" srcOrd="3" destOrd="0" parTransId="{088A0F39-EA04-431A-9129-CCB5BBE5DB62}" sibTransId="{67E1B5B9-70E0-48CF-BD6E-8E79CB346EE2}"/>
    <dgm:cxn modelId="{93A73462-F408-4B29-AEB5-338B3B301817}" srcId="{0A054961-71C3-4C58-B56B-9E3D55EF8FCF}" destId="{C0D26721-C0A6-494D-8D34-E68ADB0A0085}" srcOrd="3" destOrd="0" parTransId="{FF59EECD-D523-4FFF-8498-7E2896E4DA25}" sibTransId="{F60FB797-860D-416A-902B-5D0768B70EAC}"/>
    <dgm:cxn modelId="{94D0C863-3F3E-4A88-90EC-97EFAC358294}" type="presOf" srcId="{FF8375D1-B505-4A5A-9B00-1AE1028ED00E}" destId="{DEBFB940-CC62-4985-8740-F380FD6FDCB5}" srcOrd="0" destOrd="0" presId="urn:microsoft.com/office/officeart/2005/8/layout/vList5"/>
    <dgm:cxn modelId="{CE5C466E-CDF1-47E3-895C-28E27BD5D86F}" srcId="{0A054961-71C3-4C58-B56B-9E3D55EF8FCF}" destId="{63B2EB14-D202-4724-BB23-0C5EB654416C}" srcOrd="4" destOrd="0" parTransId="{A0B6CDA0-7DF7-489E-AC1C-EAFEC8A1ABDB}" sibTransId="{62664F07-9A70-4F02-B283-5B33F20E9E5A}"/>
    <dgm:cxn modelId="{FE1ABD71-A71C-42CB-9B9F-CC2BDE0B9A3B}" type="presOf" srcId="{63B2EB14-D202-4724-BB23-0C5EB654416C}" destId="{0D107112-8128-474E-ADE1-C875FAE06D89}" srcOrd="0" destOrd="4" presId="urn:microsoft.com/office/officeart/2005/8/layout/vList5"/>
    <dgm:cxn modelId="{87F4D972-A478-4FF4-A0DA-5DA99FD94692}" type="presOf" srcId="{FFFD5A56-DEA6-4EAF-8D1B-89A18A850C13}" destId="{131A7273-0818-48C5-8945-F772C8719240}" srcOrd="0" destOrd="0" presId="urn:microsoft.com/office/officeart/2005/8/layout/vList5"/>
    <dgm:cxn modelId="{66F61F74-21B1-4465-B4A1-6E16B55A1D12}" srcId="{E9F63FDC-4ED1-42DC-8D13-BED665F4A050}" destId="{8362F4C4-4BEA-4059-818A-3D27F0EB8D1A}" srcOrd="3" destOrd="0" parTransId="{7301B2B2-BE92-450B-85BB-88E8A86ED1BB}" sibTransId="{2DABBCA1-77A5-43AB-A8D0-3A745216D3B9}"/>
    <dgm:cxn modelId="{9F462858-20F6-49AD-AD01-A9EAB4784F31}" type="presOf" srcId="{BF331D38-DD49-4B14-8B36-9B6004049431}" destId="{0D107112-8128-474E-ADE1-C875FAE06D89}" srcOrd="0" destOrd="1" presId="urn:microsoft.com/office/officeart/2005/8/layout/vList5"/>
    <dgm:cxn modelId="{DEA0FE88-5E97-4ED7-8679-E35F2B6E126A}" srcId="{FFFD5A56-DEA6-4EAF-8D1B-89A18A850C13}" destId="{3B16FC4F-C36F-4524-9349-84112E6A22A1}" srcOrd="0" destOrd="0" parTransId="{C9F2856D-9612-4E2F-9891-AD8D11DE2388}" sibTransId="{78861C58-715E-4630-BBEB-C43379736E56}"/>
    <dgm:cxn modelId="{F68AB696-F6DE-45A8-901A-18F7ED7473D8}" type="presOf" srcId="{26B5AA63-E74B-450D-A86B-F29B008D8C97}" destId="{B2CD805C-1BFC-4CA7-995C-D65CF6883AA6}" srcOrd="0" destOrd="0" presId="urn:microsoft.com/office/officeart/2005/8/layout/vList5"/>
    <dgm:cxn modelId="{0B628CB5-7EDA-4231-A894-E99E4DE544C0}" type="presOf" srcId="{C0D26721-C0A6-494D-8D34-E68ADB0A0085}" destId="{0D107112-8128-474E-ADE1-C875FAE06D89}" srcOrd="0" destOrd="3" presId="urn:microsoft.com/office/officeart/2005/8/layout/vList5"/>
    <dgm:cxn modelId="{17A114BA-AA4D-4DDA-A30B-A12989DA6387}" type="presOf" srcId="{8362F4C4-4BEA-4059-818A-3D27F0EB8D1A}" destId="{CFC034B1-A300-4F02-9691-F52313B784D0}" srcOrd="0" destOrd="0" presId="urn:microsoft.com/office/officeart/2005/8/layout/vList5"/>
    <dgm:cxn modelId="{11F5BABE-FA2A-4B68-BB53-853072CF13FE}" srcId="{0A054961-71C3-4C58-B56B-9E3D55EF8FCF}" destId="{C2EE6527-B24C-4913-AA95-88BCAD0CF729}" srcOrd="0" destOrd="0" parTransId="{97ABFBAD-06D5-401C-8FDD-FBE45B80AD6B}" sibTransId="{9F337D72-D350-4003-9602-560F29860C33}"/>
    <dgm:cxn modelId="{09FD96BF-2520-4DF3-B6E6-FEB4798D6CB9}" type="presOf" srcId="{C2EE6527-B24C-4913-AA95-88BCAD0CF729}" destId="{0D107112-8128-474E-ADE1-C875FAE06D89}" srcOrd="0" destOrd="0" presId="urn:microsoft.com/office/officeart/2005/8/layout/vList5"/>
    <dgm:cxn modelId="{8435FBCD-9F05-4A0F-BFA2-5BEC36B445B4}" type="presOf" srcId="{963ECEAD-90F7-4EC1-86EB-8AABB4C0040F}" destId="{A3FA4D02-E2DA-4F72-8619-AAB84C70B971}" srcOrd="0" destOrd="0" presId="urn:microsoft.com/office/officeart/2005/8/layout/vList5"/>
    <dgm:cxn modelId="{0AE8EBD0-CA43-4152-86A8-A734A64FF792}" srcId="{E9F63FDC-4ED1-42DC-8D13-BED665F4A050}" destId="{FF8375D1-B505-4A5A-9B00-1AE1028ED00E}" srcOrd="2" destOrd="0" parTransId="{23AF3673-C645-4CFA-8B97-D30F45996E7C}" sibTransId="{3637ABDF-DEE3-4D91-9799-E0ECF11F3985}"/>
    <dgm:cxn modelId="{D3BAEDD2-B569-4D29-947A-B745AB696F4D}" srcId="{E9F63FDC-4ED1-42DC-8D13-BED665F4A050}" destId="{0A054961-71C3-4C58-B56B-9E3D55EF8FCF}" srcOrd="0" destOrd="0" parTransId="{A7EE267A-EA53-42F4-B1B7-7E16F8B844AA}" sibTransId="{26472DA4-A51F-43D6-BFF1-EBD5B5CE5E72}"/>
    <dgm:cxn modelId="{6EA8A5D6-29DA-492B-B8BC-363A309F2D2B}" srcId="{FFFD5A56-DEA6-4EAF-8D1B-89A18A850C13}" destId="{72AE436E-4083-4BE9-BA0E-B64B0BC649F2}" srcOrd="2" destOrd="0" parTransId="{A727B095-802E-48FE-85C1-81B1BFF539D2}" sibTransId="{8AE30BCD-C162-41B4-A0C8-2E2C1F556E53}"/>
    <dgm:cxn modelId="{17B33FE8-A725-4271-9B7A-1D72A9EC8FC5}" srcId="{FFFD5A56-DEA6-4EAF-8D1B-89A18A850C13}" destId="{5B915C37-6C1C-4643-B03C-446EAEAB3FC5}" srcOrd="1" destOrd="0" parTransId="{D79B1B14-6280-4B9A-B4D1-935156478C6A}" sibTransId="{B0A84206-F9A6-41C8-A625-DC46B16B317E}"/>
    <dgm:cxn modelId="{1279DBF7-D8DF-454B-A15F-3ADC305BE5FD}" type="presOf" srcId="{0A054961-71C3-4C58-B56B-9E3D55EF8FCF}" destId="{41BBBD69-9324-449B-ACD7-30130489FCE9}" srcOrd="0" destOrd="0" presId="urn:microsoft.com/office/officeart/2005/8/layout/vList5"/>
    <dgm:cxn modelId="{461068F8-CBDB-4FE7-A990-40F374EC58E8}" srcId="{0A054961-71C3-4C58-B56B-9E3D55EF8FCF}" destId="{BF331D38-DD49-4B14-8B36-9B6004049431}" srcOrd="1" destOrd="0" parTransId="{82B1A0D6-0570-4853-8ECF-85D4725B1DDA}" sibTransId="{8475CF44-686E-415E-A9AD-6148F010DA62}"/>
    <dgm:cxn modelId="{9EF342FA-AAF2-4C2D-BF17-B2DF2DF58C1B}" srcId="{8362F4C4-4BEA-4059-818A-3D27F0EB8D1A}" destId="{963ECEAD-90F7-4EC1-86EB-8AABB4C0040F}" srcOrd="0" destOrd="0" parTransId="{1ECB22EB-767F-4A12-94E9-777FAABF56E8}" sibTransId="{BA1E7EC9-6FAB-4EEF-B923-767F58EC053F}"/>
    <dgm:cxn modelId="{6F405BB6-86DD-4CA8-AF9B-D42496BA202D}" type="presParOf" srcId="{C385E7BC-7A43-4423-804E-DB3E0F663F88}" destId="{2CAEA133-6682-4553-AC33-2CB6B4FC0739}" srcOrd="0" destOrd="0" presId="urn:microsoft.com/office/officeart/2005/8/layout/vList5"/>
    <dgm:cxn modelId="{9FBAF774-CFF6-40F5-B70A-8875FF049682}" type="presParOf" srcId="{2CAEA133-6682-4553-AC33-2CB6B4FC0739}" destId="{41BBBD69-9324-449B-ACD7-30130489FCE9}" srcOrd="0" destOrd="0" presId="urn:microsoft.com/office/officeart/2005/8/layout/vList5"/>
    <dgm:cxn modelId="{000969E7-4895-4B40-8AC2-101312D3B08B}" type="presParOf" srcId="{2CAEA133-6682-4553-AC33-2CB6B4FC0739}" destId="{0D107112-8128-474E-ADE1-C875FAE06D89}" srcOrd="1" destOrd="0" presId="urn:microsoft.com/office/officeart/2005/8/layout/vList5"/>
    <dgm:cxn modelId="{3E99291C-C435-4527-860C-14284C8852AD}" type="presParOf" srcId="{C385E7BC-7A43-4423-804E-DB3E0F663F88}" destId="{011C70F4-37EF-4801-8C29-945F3BFD76A4}" srcOrd="1" destOrd="0" presId="urn:microsoft.com/office/officeart/2005/8/layout/vList5"/>
    <dgm:cxn modelId="{284D45B8-DDE9-4B12-959B-4C0533B2647E}" type="presParOf" srcId="{C385E7BC-7A43-4423-804E-DB3E0F663F88}" destId="{FE1B6E1A-6D3F-42E0-A707-BC6956D54C23}" srcOrd="2" destOrd="0" presId="urn:microsoft.com/office/officeart/2005/8/layout/vList5"/>
    <dgm:cxn modelId="{1273613A-14DE-497E-A435-32B2E28DA60D}" type="presParOf" srcId="{FE1B6E1A-6D3F-42E0-A707-BC6956D54C23}" destId="{131A7273-0818-48C5-8945-F772C8719240}" srcOrd="0" destOrd="0" presId="urn:microsoft.com/office/officeart/2005/8/layout/vList5"/>
    <dgm:cxn modelId="{3555B639-C0AE-45EC-8CD4-31136460660A}" type="presParOf" srcId="{FE1B6E1A-6D3F-42E0-A707-BC6956D54C23}" destId="{10193C13-C9CF-4ACA-A6FD-3615AEB46C05}" srcOrd="1" destOrd="0" presId="urn:microsoft.com/office/officeart/2005/8/layout/vList5"/>
    <dgm:cxn modelId="{5085C229-0FCA-4286-ABE5-739F513FD9BE}" type="presParOf" srcId="{C385E7BC-7A43-4423-804E-DB3E0F663F88}" destId="{CEC24568-49E3-4E1E-85DB-B1667D63A49E}" srcOrd="3" destOrd="0" presId="urn:microsoft.com/office/officeart/2005/8/layout/vList5"/>
    <dgm:cxn modelId="{F6FB8B46-A023-4CE0-BE35-B80089E78778}" type="presParOf" srcId="{C385E7BC-7A43-4423-804E-DB3E0F663F88}" destId="{D5F98A7C-97CC-415C-8227-5DC145E52921}" srcOrd="4" destOrd="0" presId="urn:microsoft.com/office/officeart/2005/8/layout/vList5"/>
    <dgm:cxn modelId="{80AA6190-47B9-4A8A-A081-F9DE0F8A6F3D}" type="presParOf" srcId="{D5F98A7C-97CC-415C-8227-5DC145E52921}" destId="{DEBFB940-CC62-4985-8740-F380FD6FDCB5}" srcOrd="0" destOrd="0" presId="urn:microsoft.com/office/officeart/2005/8/layout/vList5"/>
    <dgm:cxn modelId="{A93AE05D-4746-468B-94EE-DB27EE2C7E25}" type="presParOf" srcId="{D5F98A7C-97CC-415C-8227-5DC145E52921}" destId="{B2CD805C-1BFC-4CA7-995C-D65CF6883AA6}" srcOrd="1" destOrd="0" presId="urn:microsoft.com/office/officeart/2005/8/layout/vList5"/>
    <dgm:cxn modelId="{5F1D550E-8F44-45CF-8C22-AAADE3391ADE}" type="presParOf" srcId="{C385E7BC-7A43-4423-804E-DB3E0F663F88}" destId="{52A20F00-F56C-49F9-BD00-8855B4BB8C60}" srcOrd="5" destOrd="0" presId="urn:microsoft.com/office/officeart/2005/8/layout/vList5"/>
    <dgm:cxn modelId="{3C5FB04D-BEFF-47A3-A95A-AD8EF1220E00}" type="presParOf" srcId="{C385E7BC-7A43-4423-804E-DB3E0F663F88}" destId="{8836C36E-1F8E-4CC5-9C9A-E2A429E6A516}" srcOrd="6" destOrd="0" presId="urn:microsoft.com/office/officeart/2005/8/layout/vList5"/>
    <dgm:cxn modelId="{AE0AC7B7-6032-4861-8A79-EEC0E5D6FD69}" type="presParOf" srcId="{8836C36E-1F8E-4CC5-9C9A-E2A429E6A516}" destId="{CFC034B1-A300-4F02-9691-F52313B784D0}" srcOrd="0" destOrd="0" presId="urn:microsoft.com/office/officeart/2005/8/layout/vList5"/>
    <dgm:cxn modelId="{B776B758-C33A-4405-8AA5-CA00B3E6F469}" type="presParOf" srcId="{8836C36E-1F8E-4CC5-9C9A-E2A429E6A516}" destId="{A3FA4D02-E2DA-4F72-8619-AAB84C70B97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112-8128-474E-ADE1-C875FAE06D89}">
      <dsp:nvSpPr>
        <dsp:cNvPr id="0" name=""/>
        <dsp:cNvSpPr/>
      </dsp:nvSpPr>
      <dsp:spPr>
        <a:xfrm rot="5400000">
          <a:off x="4037719" y="-1624453"/>
          <a:ext cx="846384" cy="4273876"/>
        </a:xfrm>
        <a:prstGeom prst="round2SameRect">
          <a:avLst/>
        </a:prstGeom>
        <a:noFill/>
        <a:ln w="25400" cap="flat" cmpd="sng" algn="ctr">
          <a:solidFill>
            <a:srgbClr val="BBE0E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solidFill>
              <a:srgbClr val="00457C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400" b="1" kern="1200" dirty="0" err="1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porfeljske</a:t>
          </a:r>
          <a:r>
            <a:rPr lang="sl-SI" sz="1400" b="1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garancije </a:t>
          </a:r>
          <a:r>
            <a:rPr lang="sl-SI" sz="1400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30 mio €</a:t>
          </a:r>
          <a:endParaRPr lang="en-US" sz="1400" kern="1200" dirty="0">
            <a:solidFill>
              <a:srgbClr val="00457C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400" b="1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posojila</a:t>
          </a:r>
          <a:r>
            <a:rPr lang="sl-SI" sz="1400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58 mio €</a:t>
          </a:r>
          <a:endParaRPr lang="en-US" sz="1400" kern="1200" dirty="0">
            <a:solidFill>
              <a:srgbClr val="00457C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solidFill>
              <a:srgbClr val="00457C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solidFill>
              <a:srgbClr val="00457C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2323974" y="130609"/>
        <a:ext cx="4232559" cy="763750"/>
      </dsp:txXfrm>
    </dsp:sp>
    <dsp:sp modelId="{41BBBD69-9324-449B-ACD7-30130489FCE9}">
      <dsp:nvSpPr>
        <dsp:cNvPr id="0" name=""/>
        <dsp:cNvSpPr/>
      </dsp:nvSpPr>
      <dsp:spPr>
        <a:xfrm>
          <a:off x="0" y="31896"/>
          <a:ext cx="2323973" cy="1020724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700" b="1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RRI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700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88 mio €</a:t>
          </a:r>
          <a:endParaRPr lang="en-US" sz="1700" kern="1200" dirty="0">
            <a:solidFill>
              <a:srgbClr val="00457C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9828" y="81724"/>
        <a:ext cx="2224317" cy="921068"/>
      </dsp:txXfrm>
    </dsp:sp>
    <dsp:sp modelId="{10193C13-C9CF-4ACA-A6FD-3615AEB46C05}">
      <dsp:nvSpPr>
        <dsp:cNvPr id="0" name=""/>
        <dsp:cNvSpPr/>
      </dsp:nvSpPr>
      <dsp:spPr>
        <a:xfrm rot="5400000">
          <a:off x="4042587" y="-544781"/>
          <a:ext cx="816579" cy="4224035"/>
        </a:xfrm>
        <a:prstGeom prst="round2SameRect">
          <a:avLst/>
        </a:prstGeom>
        <a:noFill/>
        <a:ln w="25400" cap="flat" cmpd="sng" algn="ctr">
          <a:solidFill>
            <a:srgbClr val="BBE0E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solidFill>
              <a:srgbClr val="00457C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400" b="1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mikrokrediti</a:t>
          </a:r>
          <a:r>
            <a:rPr lang="sl-SI" sz="1400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60 mio €</a:t>
          </a:r>
          <a:endParaRPr lang="en-US" sz="1400" kern="1200" dirty="0">
            <a:solidFill>
              <a:srgbClr val="00457C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400" b="1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lastniško financiranje </a:t>
          </a:r>
          <a:r>
            <a:rPr lang="sl-SI" sz="1400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10 mio €</a:t>
          </a:r>
          <a:endParaRPr lang="en-US" sz="1400" kern="1200" dirty="0">
            <a:solidFill>
              <a:srgbClr val="00457C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400" b="1" kern="1200" dirty="0" err="1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portfeljske</a:t>
          </a:r>
          <a:r>
            <a:rPr lang="sl-SI" sz="1400" b="1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garancije </a:t>
          </a:r>
          <a:r>
            <a:rPr lang="sl-SI" sz="1400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65 mio €</a:t>
          </a:r>
          <a:endParaRPr lang="en-US" sz="1400" kern="1200" dirty="0">
            <a:solidFill>
              <a:srgbClr val="00457C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>
            <a:spcBef>
              <a:spcPct val="0"/>
            </a:spcBef>
          </a:pPr>
          <a:endParaRPr lang="en-US" sz="1400" kern="1200" dirty="0">
            <a:solidFill>
              <a:srgbClr val="00457C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2338859" y="1198809"/>
        <a:ext cx="4184173" cy="736855"/>
      </dsp:txXfrm>
    </dsp:sp>
    <dsp:sp modelId="{131A7273-0818-48C5-8945-F772C8719240}">
      <dsp:nvSpPr>
        <dsp:cNvPr id="0" name=""/>
        <dsp:cNvSpPr/>
      </dsp:nvSpPr>
      <dsp:spPr>
        <a:xfrm>
          <a:off x="0" y="1069596"/>
          <a:ext cx="2376020" cy="1020724"/>
        </a:xfrm>
        <a:prstGeom prst="roundRect">
          <a:avLst/>
        </a:prstGeom>
        <a:noFill/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marR="0" lvl="0" indent="0" algn="ctr" defTabSz="7556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sl-SI" sz="1700" b="1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MSP</a:t>
          </a:r>
          <a:br>
            <a:rPr lang="sl-SI" sz="17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sl-SI" sz="17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135 mio €</a:t>
          </a:r>
          <a:endParaRPr lang="en-US" sz="1700" dirty="0">
            <a:solidFill>
              <a:srgbClr val="00457C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>
            <a:solidFill>
              <a:srgbClr val="00457C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9828" y="1119424"/>
        <a:ext cx="2276364" cy="921068"/>
      </dsp:txXfrm>
    </dsp:sp>
    <dsp:sp modelId="{B2CD805C-1BFC-4CA7-995C-D65CF6883AA6}">
      <dsp:nvSpPr>
        <dsp:cNvPr id="0" name=""/>
        <dsp:cNvSpPr/>
      </dsp:nvSpPr>
      <dsp:spPr>
        <a:xfrm rot="5400000">
          <a:off x="4079742" y="566659"/>
          <a:ext cx="816579" cy="4224046"/>
        </a:xfrm>
        <a:prstGeom prst="round2SameRect">
          <a:avLst/>
        </a:prstGeom>
        <a:noFill/>
        <a:ln w="25400" cap="flat" cmpd="sng" algn="ctr">
          <a:solidFill>
            <a:srgbClr val="BBE0E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400" b="1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posojila za celovito energetsko prenovo              </a:t>
          </a:r>
          <a:r>
            <a:rPr lang="sl-SI" sz="1400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25 mio EUR</a:t>
          </a:r>
          <a:endParaRPr lang="en-US" sz="1400" kern="1200" dirty="0">
            <a:solidFill>
              <a:srgbClr val="00457C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2376009" y="2310254"/>
        <a:ext cx="4184184" cy="736855"/>
      </dsp:txXfrm>
    </dsp:sp>
    <dsp:sp modelId="{DEBFB940-CC62-4985-8740-F380FD6FDCB5}">
      <dsp:nvSpPr>
        <dsp:cNvPr id="0" name=""/>
        <dsp:cNvSpPr/>
      </dsp:nvSpPr>
      <dsp:spPr>
        <a:xfrm>
          <a:off x="0" y="2148798"/>
          <a:ext cx="2373699" cy="1020724"/>
        </a:xfrm>
        <a:prstGeom prst="roundRect">
          <a:avLst/>
        </a:prstGeom>
        <a:noFill/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700" b="1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Energetska učinkovitost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700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25 mio €</a:t>
          </a:r>
          <a:endParaRPr lang="en-US" sz="1700" kern="1200" dirty="0">
            <a:solidFill>
              <a:srgbClr val="00457C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9828" y="2198626"/>
        <a:ext cx="2274043" cy="921068"/>
      </dsp:txXfrm>
    </dsp:sp>
    <dsp:sp modelId="{A3FA4D02-E2DA-4F72-8619-AAB84C70B971}">
      <dsp:nvSpPr>
        <dsp:cNvPr id="0" name=""/>
        <dsp:cNvSpPr/>
      </dsp:nvSpPr>
      <dsp:spPr>
        <a:xfrm rot="5400000">
          <a:off x="4079748" y="1618493"/>
          <a:ext cx="816579" cy="4224035"/>
        </a:xfrm>
        <a:prstGeom prst="round2SameRect">
          <a:avLst/>
        </a:prstGeom>
        <a:noFill/>
        <a:ln w="25400" cap="flat" cmpd="sng" algn="ctr">
          <a:solidFill>
            <a:srgbClr val="BBE0E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"/>
          </a:pPr>
          <a:r>
            <a:rPr lang="sl-SI" sz="1400" b="1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posojila za financiranja projektov javnih stavb in javnih površin </a:t>
          </a:r>
          <a:r>
            <a:rPr lang="sl-SI" sz="1400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5 mio EUR</a:t>
          </a:r>
          <a:endParaRPr lang="en-US" sz="1400" kern="1200" dirty="0">
            <a:solidFill>
              <a:srgbClr val="00457C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2376020" y="3362083"/>
        <a:ext cx="4184173" cy="736855"/>
      </dsp:txXfrm>
    </dsp:sp>
    <dsp:sp modelId="{CFC034B1-A300-4F02-9691-F52313B784D0}">
      <dsp:nvSpPr>
        <dsp:cNvPr id="0" name=""/>
        <dsp:cNvSpPr/>
      </dsp:nvSpPr>
      <dsp:spPr>
        <a:xfrm>
          <a:off x="0" y="3217405"/>
          <a:ext cx="2376020" cy="1020724"/>
        </a:xfrm>
        <a:prstGeom prst="roundRect">
          <a:avLst/>
        </a:prstGeom>
        <a:noFill/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700" b="1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Urbani</a:t>
          </a:r>
          <a:r>
            <a:rPr lang="sl-SI" sz="2400" b="1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sl-SI" sz="1700" b="1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razvoj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700" kern="12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5 mio €</a:t>
          </a:r>
          <a:endParaRPr lang="en-US" sz="1700" kern="1200" dirty="0">
            <a:solidFill>
              <a:srgbClr val="00457C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9828" y="3267233"/>
        <a:ext cx="2276364" cy="921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07450-9BCC-4381-A7AC-54DBBDC2E73A}" type="datetimeFigureOut">
              <a:rPr lang="sl-SI" smtClean="0"/>
              <a:pPr/>
              <a:t>3. 04. 2019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161C4-B4CF-4498-A759-ABE7F1A7681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6965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403AB-1987-4004-8ED4-104168FBB9D9}" type="datetimeFigureOut">
              <a:rPr lang="sl-SI" smtClean="0"/>
              <a:pPr/>
              <a:t>3. 04. 2019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2CC12-3FBA-44BB-911B-A094C6033EA2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404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6A863-9B5B-4CFC-9CD9-1648D8CFE8DE}" type="slidenum">
              <a:rPr lang="sl-SI" smtClean="0"/>
              <a:pPr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45433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2" y="4714876"/>
            <a:ext cx="5438775" cy="4467226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9690" y="9428166"/>
            <a:ext cx="2946400" cy="4968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A386774-03FC-41FC-B1CA-ECD33093028D}" type="slidenum">
              <a:rPr lang="sl-SI" smtClean="0"/>
              <a:pPr>
                <a:defRPr/>
              </a:pPr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92854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A386774-03FC-41FC-B1CA-ECD33093028D}" type="slidenum">
              <a:rPr lang="sl-SI" smtClean="0"/>
              <a:pPr>
                <a:defRPr/>
              </a:pPr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1528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2" y="4714876"/>
            <a:ext cx="5438775" cy="4467226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9690" y="9428166"/>
            <a:ext cx="2946400" cy="4968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A386774-03FC-41FC-B1CA-ECD33093028D}" type="slidenum">
              <a:rPr lang="sl-SI" smtClean="0"/>
              <a:pPr>
                <a:defRPr/>
              </a:pPr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7400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386774-03FC-41FC-B1CA-ECD33093028D}" type="slidenum">
              <a:rPr lang="sl-SI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129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3" y="4714878"/>
            <a:ext cx="5438775" cy="4640929"/>
          </a:xfrm>
        </p:spPr>
        <p:txBody>
          <a:bodyPr/>
          <a:lstStyle/>
          <a:p>
            <a:pPr lvl="0"/>
            <a:r>
              <a:rPr lang="sl-SI" dirty="0"/>
              <a:t>Naložbena platforma, poznana že v nekaterih drugih državah EU (</a:t>
            </a:r>
            <a:r>
              <a:rPr lang="sl-SI" dirty="0" err="1"/>
              <a:t>eg</a:t>
            </a:r>
            <a:r>
              <a:rPr lang="sl-SI" dirty="0"/>
              <a:t>. Madžarska, Hrvaška, Estonija, tudi v zah. Evropi)</a:t>
            </a:r>
          </a:p>
          <a:p>
            <a:pPr lvl="0"/>
            <a:endParaRPr lang="sl-SI" dirty="0"/>
          </a:p>
          <a:p>
            <a:pPr lvl="0"/>
            <a:r>
              <a:rPr lang="sl-SI" dirty="0"/>
              <a:t>253 mio kohezijskih sredstev</a:t>
            </a:r>
          </a:p>
          <a:p>
            <a:pPr lvl="1"/>
            <a:r>
              <a:rPr lang="sl-SI" dirty="0"/>
              <a:t>Osnovni kapital za ponudbo finančnih instrumentov</a:t>
            </a:r>
          </a:p>
          <a:p>
            <a:pPr lvl="2"/>
            <a:r>
              <a:rPr lang="sl-SI" dirty="0"/>
              <a:t>Krediti</a:t>
            </a:r>
          </a:p>
          <a:p>
            <a:pPr lvl="2"/>
            <a:r>
              <a:rPr lang="sl-SI" dirty="0"/>
              <a:t>Garancijske sheme</a:t>
            </a:r>
          </a:p>
          <a:p>
            <a:pPr lvl="2"/>
            <a:r>
              <a:rPr lang="sl-SI" dirty="0"/>
              <a:t>Lastniški vložki</a:t>
            </a:r>
          </a:p>
          <a:p>
            <a:pPr lvl="1"/>
            <a:r>
              <a:rPr lang="sl-SI" dirty="0"/>
              <a:t>Na voljo preko poslovnih bank in drugih finančnih posrednikov (</a:t>
            </a:r>
            <a:r>
              <a:rPr lang="sl-SI" dirty="0" err="1"/>
              <a:t>eg</a:t>
            </a:r>
            <a:r>
              <a:rPr lang="sl-SI" dirty="0"/>
              <a:t> Slovenski </a:t>
            </a:r>
            <a:r>
              <a:rPr lang="sl-SI" dirty="0" err="1"/>
              <a:t>podj</a:t>
            </a:r>
            <a:r>
              <a:rPr lang="sl-SI" dirty="0"/>
              <a:t> sklad,..)</a:t>
            </a:r>
          </a:p>
          <a:p>
            <a:pPr lvl="0"/>
            <a:r>
              <a:rPr lang="sl-SI" dirty="0"/>
              <a:t>Štirje glavni programi</a:t>
            </a:r>
          </a:p>
          <a:p>
            <a:pPr lvl="1"/>
            <a:r>
              <a:rPr lang="sl-SI" dirty="0"/>
              <a:t>Podrobnosti se še pripravljajo</a:t>
            </a:r>
          </a:p>
          <a:p>
            <a:pPr lvl="1"/>
            <a:r>
              <a:rPr lang="sl-SI" dirty="0"/>
              <a:t>Do poletja – </a:t>
            </a:r>
            <a:r>
              <a:rPr lang="sl-SI" b="1" dirty="0"/>
              <a:t>Raziskave in mikrokrediti do 30.000 €</a:t>
            </a:r>
          </a:p>
          <a:p>
            <a:pPr lvl="1"/>
            <a:r>
              <a:rPr lang="sl-SI" dirty="0"/>
              <a:t>Konec leta </a:t>
            </a:r>
            <a:r>
              <a:rPr lang="sl-SI" b="1" dirty="0"/>
              <a:t>energetska učinkovitost </a:t>
            </a:r>
            <a:r>
              <a:rPr lang="sl-SI" dirty="0"/>
              <a:t>in </a:t>
            </a:r>
            <a:r>
              <a:rPr lang="sl-SI" b="1" dirty="0"/>
              <a:t>urbani razvoj</a:t>
            </a:r>
          </a:p>
          <a:p>
            <a:pPr lvl="3"/>
            <a:r>
              <a:rPr lang="sl-SI" b="1" dirty="0"/>
              <a:t>25 let; nizka OM, zavarovanja</a:t>
            </a:r>
          </a:p>
          <a:p>
            <a:pPr lvl="0"/>
            <a:r>
              <a:rPr lang="sl-SI" dirty="0"/>
              <a:t>Značilnosti tega programa</a:t>
            </a:r>
          </a:p>
          <a:p>
            <a:pPr lvl="1"/>
            <a:r>
              <a:rPr lang="sl-SI" dirty="0"/>
              <a:t>Bolj ugodni pogoji kot naši dosedanji (pa še ti  - smo razvojna banka in princip zato prenosa ugodnosti</a:t>
            </a:r>
          </a:p>
          <a:p>
            <a:pPr lvl="1"/>
            <a:r>
              <a:rPr lang="sl-SI" dirty="0"/>
              <a:t>Ročnost do 25 let</a:t>
            </a:r>
          </a:p>
          <a:p>
            <a:pPr lvl="1"/>
            <a:r>
              <a:rPr lang="sl-SI" dirty="0"/>
              <a:t>Ugodna obrestna mera</a:t>
            </a:r>
          </a:p>
          <a:p>
            <a:pPr lvl="0"/>
            <a:r>
              <a:rPr lang="sl-SI" dirty="0"/>
              <a:t>Na voljo od poletja..</a:t>
            </a:r>
          </a:p>
          <a:p>
            <a:endParaRPr lang="sl-SI" dirty="0"/>
          </a:p>
          <a:p>
            <a:r>
              <a:rPr lang="sl-SI" dirty="0"/>
              <a:t>Pilotni program; samo za mesta  bilo potrebno za 100 mio €. Več v naslednji fin perspektivi (?)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6A863-9B5B-4CFC-9CD9-1648D8CFE8DE}" type="slidenum">
              <a:rPr lang="sl-SI" smtClean="0"/>
              <a:pPr/>
              <a:t>15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0219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2764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  <a:endParaRPr lang="sl-SI" noProof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en-US" noProof="0"/>
              <a:t>Click to edit Master subtitle style</a:t>
            </a:r>
            <a:endParaRPr lang="sl-SI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SID Banka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D11C5-D462-416D-BFD4-10074C0ABD75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52128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538" y="115888"/>
            <a:ext cx="2111375" cy="58340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15888"/>
            <a:ext cx="6183313" cy="58340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SID Banka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997E4-F4D3-4842-8CDD-7BE5F7D7D888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31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SID Banka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42803-3775-4E0E-991E-4B62C8D042D9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3736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SID Banka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24F53-3CC6-45B4-A9BA-4CE88201F751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0182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38600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268413"/>
            <a:ext cx="4038600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SID Banka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D199C-C6A0-41DD-ADE2-DE81845F28C5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9443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SID Banka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59C02-2F15-49BA-A033-C5BE3E3094B6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191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SID Banka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3D932-2FD4-4C94-8FB6-F77CD2F6F0A6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9666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SID Banka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F6B54-807D-4AE3-957B-DAEFCB1309FC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5844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SID Banka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D7499-F546-4C68-8BBC-200AEBFA68D3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324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SID Banka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AFB76-688F-4989-876F-2611A475197D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4830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5888"/>
            <a:ext cx="63373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229600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457C"/>
                </a:solidFill>
              </a:defRPr>
            </a:lvl1pPr>
          </a:lstStyle>
          <a:p>
            <a:endParaRPr lang="sl-S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457C"/>
                </a:solidFill>
              </a:defRPr>
            </a:lvl1pPr>
          </a:lstStyle>
          <a:p>
            <a:r>
              <a:rPr lang="sl-SI"/>
              <a:t>SID Banka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457C"/>
                </a:solidFill>
              </a:defRPr>
            </a:lvl1pPr>
          </a:lstStyle>
          <a:p>
            <a:fld id="{05F2D941-31F6-4CE4-9E32-E97F8AE7DAB1}" type="slidenum">
              <a:rPr lang="sl-SI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B51E1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B51E17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B51E17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B51E17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B51E17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B51E17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B51E17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B51E17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B51E17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3200">
          <a:solidFill>
            <a:srgbClr val="00457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800">
          <a:solidFill>
            <a:srgbClr val="00457C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rgbClr val="00457C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0457C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0457C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0457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0457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0457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0457C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jpe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50.png"/><Relationship Id="rId3" Type="http://schemas.openxmlformats.org/officeDocument/2006/relationships/image" Target="../media/image46.emf"/><Relationship Id="rId7" Type="http://schemas.openxmlformats.org/officeDocument/2006/relationships/diagramData" Target="../diagrams/data1.xml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emf"/><Relationship Id="rId11" Type="http://schemas.microsoft.com/office/2007/relationships/diagramDrawing" Target="../diagrams/drawing1.xml"/><Relationship Id="rId5" Type="http://schemas.openxmlformats.org/officeDocument/2006/relationships/image" Target="../media/image48.emf"/><Relationship Id="rId15" Type="http://schemas.openxmlformats.org/officeDocument/2006/relationships/image" Target="../media/image52.emf"/><Relationship Id="rId10" Type="http://schemas.openxmlformats.org/officeDocument/2006/relationships/diagramColors" Target="../diagrams/colors1.xml"/><Relationship Id="rId4" Type="http://schemas.openxmlformats.org/officeDocument/2006/relationships/image" Target="../media/image47.emf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5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if.org/what_we_do/efsi/index.htm" TargetMode="External"/><Relationship Id="rId2" Type="http://schemas.openxmlformats.org/officeDocument/2006/relationships/hyperlink" Target="http://www.eif.org/what_we_do/equity/NPI/index.htm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hyperlink" Target="https://vloge.sid.si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51ECAEE-C068-4762-B98D-ED7CD02C9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3356992"/>
            <a:ext cx="6997891" cy="2593305"/>
          </a:xfrm>
        </p:spPr>
        <p:txBody>
          <a:bodyPr/>
          <a:lstStyle/>
          <a:p>
            <a:pPr algn="ctr"/>
            <a:r>
              <a:rPr lang="sl-SI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Predstavitev finančnih</a:t>
            </a:r>
          </a:p>
          <a:p>
            <a:pPr algn="ctr"/>
            <a:r>
              <a:rPr lang="sl-SI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programov SID banke</a:t>
            </a: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F7DB24BA-8EBE-4471-9FAF-5B96803D3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sl-SI" dirty="0"/>
          </a:p>
          <a:p>
            <a:endParaRPr lang="sl-SI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38B16C24-D62A-42B1-812F-C2A2F742952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1800200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6FF56F3B-54B8-488B-97D4-5A1B02D3B218}"/>
              </a:ext>
            </a:extLst>
          </p:cNvPr>
          <p:cNvSpPr txBox="1"/>
          <p:nvPr/>
        </p:nvSpPr>
        <p:spPr>
          <a:xfrm>
            <a:off x="2136843" y="5157192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Saša Keleman, izvršni direktor za področje poslovanja</a:t>
            </a:r>
            <a:endParaRPr lang="en-GB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998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D195ED-7BC9-49B7-8BEC-AF4CB64EB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60574"/>
            <a:ext cx="7561535" cy="792162"/>
          </a:xfrm>
        </p:spPr>
        <p:txBody>
          <a:bodyPr/>
          <a:lstStyle/>
          <a:p>
            <a:pPr algn="l"/>
            <a:r>
              <a:rPr lang="pl-P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Sofinanciranje in sindicirana posojila</a:t>
            </a:r>
            <a:endParaRPr lang="en-GB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2FF9FE2-4D67-44FF-AA68-FF58A866C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052736"/>
            <a:ext cx="8209608" cy="468153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sl-SI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l-SI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identificiranje in pregled projektov</a:t>
            </a:r>
          </a:p>
          <a:p>
            <a:pPr>
              <a:buFont typeface="Arial" panose="020B0604020202020204" pitchFamily="34" charset="0"/>
              <a:buChar char="•"/>
            </a:pPr>
            <a:endParaRPr lang="sl-SI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l-SI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strukturiranje posojil (ročnost, višina, zavarovanje, idr.) v sodelovanju z bankami</a:t>
            </a:r>
          </a:p>
          <a:p>
            <a:pPr>
              <a:buFont typeface="Arial" panose="020B0604020202020204" pitchFamily="34" charset="0"/>
              <a:buChar char="•"/>
            </a:pPr>
            <a:endParaRPr lang="sl-SI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l-SI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dopolnjevanje kapacitet poslovnih bank</a:t>
            </a:r>
          </a:p>
          <a:p>
            <a:pPr>
              <a:buFont typeface="Arial" panose="020B0604020202020204" pitchFamily="34" charset="0"/>
              <a:buChar char="•"/>
            </a:pPr>
            <a:endParaRPr lang="sl-SI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l-SI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dodana vrednost vključitve SID banke (ročnost, cenovni pogoji …)</a:t>
            </a:r>
          </a:p>
          <a:p>
            <a:pPr>
              <a:buFont typeface="Arial" panose="020B0604020202020204" pitchFamily="34" charset="0"/>
              <a:buChar char="•"/>
            </a:pPr>
            <a:endParaRPr lang="sl-SI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l-SI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SID banka ne prevzema vloge hišne banke</a:t>
            </a:r>
          </a:p>
          <a:p>
            <a:pPr marL="0" indent="0"/>
            <a:endParaRPr lang="sl-SI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149CE1B0-BEC8-4389-9C3C-4C60718EE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42803-3775-4E0E-991E-4B62C8D042D9}" type="slidenum">
              <a:rPr lang="sl-SI" smtClean="0"/>
              <a:pPr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48789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42803-3775-4E0E-991E-4B62C8D042D9}" type="slidenum">
              <a:rPr lang="sl-SI" smtClean="0"/>
              <a:pPr/>
              <a:t>11</a:t>
            </a:fld>
            <a:endParaRPr lang="sl-SI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A7B327DB-33A0-4D97-AA24-9941179B7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5215844"/>
            <a:ext cx="768163" cy="445047"/>
          </a:xfrm>
          <a:prstGeom prst="rect">
            <a:avLst/>
          </a:prstGeom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FE5C7BB4-B554-4CD8-8C35-6FAD90D4E4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3789040"/>
            <a:ext cx="1262182" cy="534000"/>
          </a:xfrm>
          <a:prstGeom prst="rect">
            <a:avLst/>
          </a:prstGeom>
        </p:spPr>
      </p:pic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DCFC194A-41EF-49DE-B6B9-B34157E72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052736"/>
            <a:ext cx="4968552" cy="4385632"/>
          </a:xfrm>
        </p:spPr>
        <p:txBody>
          <a:bodyPr/>
          <a:lstStyle/>
          <a:p>
            <a:pPr marL="4762" indent="0">
              <a:spcAft>
                <a:spcPts val="1200"/>
              </a:spcAft>
              <a:buNone/>
            </a:pPr>
            <a:r>
              <a:rPr lang="sl-SI" sz="1800" b="1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Razvojni programi SID banke</a:t>
            </a:r>
          </a:p>
          <a:p>
            <a:pPr marL="269875" lvl="1" indent="-269875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l-SI" sz="1400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Razvoj družbe znanja in inovativno podjetništvo</a:t>
            </a:r>
          </a:p>
          <a:p>
            <a:pPr marL="269875" lvl="1" indent="-269875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l-SI" sz="1400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Razvoj konkurenčnega gospodarstva</a:t>
            </a:r>
          </a:p>
          <a:p>
            <a:pPr marL="269875" lvl="1" indent="-269875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l-SI" sz="1400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Razvoj okolju prijazne družbe in proizvodnje</a:t>
            </a:r>
          </a:p>
          <a:p>
            <a:pPr marL="269875" lvl="1" indent="-269875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l-SI" sz="1400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Regionalni in družbeni razvoj </a:t>
            </a:r>
          </a:p>
          <a:p>
            <a:pPr marL="0" indent="0">
              <a:buNone/>
            </a:pPr>
            <a:endParaRPr lang="sl-SI" sz="1800" b="1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sl-SI" sz="1800" b="1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Financiranje iz virov EIB v podporo </a:t>
            </a:r>
          </a:p>
          <a:p>
            <a:pPr marL="0" indent="0">
              <a:buNone/>
            </a:pPr>
            <a:r>
              <a:rPr lang="sl-SI" sz="1800" b="1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MSP in MID-Cap</a:t>
            </a:r>
          </a:p>
          <a:p>
            <a:pPr marL="0" indent="0">
              <a:buNone/>
            </a:pPr>
            <a:endParaRPr lang="sl-SI" sz="18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sl-SI" sz="1800" b="1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Financiranje iz vira </a:t>
            </a:r>
            <a:r>
              <a:rPr lang="sl-SI" sz="1800" b="1" dirty="0" err="1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KfW</a:t>
            </a:r>
            <a:r>
              <a:rPr lang="sl-SI" sz="1800" b="1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drugih virov </a:t>
            </a:r>
          </a:p>
          <a:p>
            <a:pPr marL="0" indent="0">
              <a:buNone/>
            </a:pPr>
            <a:r>
              <a:rPr lang="sl-SI" sz="1800" b="1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SID banke v podporo MSP in MID Cap </a:t>
            </a:r>
          </a:p>
          <a:p>
            <a:pPr marL="0" indent="0">
              <a:buNone/>
            </a:pPr>
            <a:endParaRPr lang="sl-SI" sz="18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CE8D60DB-4825-423C-99B4-81111180BC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691" y="1486535"/>
            <a:ext cx="2083016" cy="694339"/>
          </a:xfrm>
          <a:prstGeom prst="rect">
            <a:avLst/>
          </a:prstGeom>
        </p:spPr>
      </p:pic>
      <p:pic>
        <p:nvPicPr>
          <p:cNvPr id="32" name="Picture 33" descr="nova-kbm.png">
            <a:extLst>
              <a:ext uri="{FF2B5EF4-FFF2-40B4-BE49-F238E27FC236}">
                <a16:creationId xmlns:a16="http://schemas.microsoft.com/office/drawing/2014/main" id="{9661B5A5-9652-4FBB-914C-39DE6F8D64C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45137" y="4192348"/>
            <a:ext cx="1870809" cy="417814"/>
          </a:xfrm>
          <a:prstGeom prst="rect">
            <a:avLst/>
          </a:prstGeom>
        </p:spPr>
      </p:pic>
      <p:pic>
        <p:nvPicPr>
          <p:cNvPr id="33" name="Picture 34" descr="logo-abanka.png">
            <a:extLst>
              <a:ext uri="{FF2B5EF4-FFF2-40B4-BE49-F238E27FC236}">
                <a16:creationId xmlns:a16="http://schemas.microsoft.com/office/drawing/2014/main" id="{A1586140-9EA9-4548-90A1-FFDCB09FF2E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25170" y="1196752"/>
            <a:ext cx="1815473" cy="222107"/>
          </a:xfrm>
          <a:prstGeom prst="rect">
            <a:avLst/>
          </a:prstGeom>
        </p:spPr>
      </p:pic>
      <p:pic>
        <p:nvPicPr>
          <p:cNvPr id="34" name="Picture 31" descr="GBKR.jpg">
            <a:extLst>
              <a:ext uri="{FF2B5EF4-FFF2-40B4-BE49-F238E27FC236}">
                <a16:creationId xmlns:a16="http://schemas.microsoft.com/office/drawing/2014/main" id="{87C7C455-6C3A-4EC8-9015-3A45D2F07277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63958" y="2263187"/>
            <a:ext cx="1851988" cy="524415"/>
          </a:xfrm>
          <a:prstGeom prst="rect">
            <a:avLst/>
          </a:prstGeom>
        </p:spPr>
      </p:pic>
      <p:pic>
        <p:nvPicPr>
          <p:cNvPr id="35" name="Picture 35" descr="logo.png">
            <a:extLst>
              <a:ext uri="{FF2B5EF4-FFF2-40B4-BE49-F238E27FC236}">
                <a16:creationId xmlns:a16="http://schemas.microsoft.com/office/drawing/2014/main" id="{7B5ECCC6-9543-4AE2-8645-5BE099D2273B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91397" y="4824214"/>
            <a:ext cx="2083017" cy="391630"/>
          </a:xfrm>
          <a:prstGeom prst="rect">
            <a:avLst/>
          </a:prstGeom>
        </p:spPr>
      </p:pic>
      <p:pic>
        <p:nvPicPr>
          <p:cNvPr id="36" name="Picture 32" descr="Nova_ljubljanska_banka_(NLB)_logo.jpg">
            <a:extLst>
              <a:ext uri="{FF2B5EF4-FFF2-40B4-BE49-F238E27FC236}">
                <a16:creationId xmlns:a16="http://schemas.microsoft.com/office/drawing/2014/main" id="{55918355-31D6-4914-B076-54B589380B4A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235241" y="3498523"/>
            <a:ext cx="1041916" cy="557157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63A9B455-90B9-42EC-BBCE-590BA83CB27E}"/>
              </a:ext>
            </a:extLst>
          </p:cNvPr>
          <p:cNvSpPr txBox="1">
            <a:spLocks/>
          </p:cNvSpPr>
          <p:nvPr/>
        </p:nvSpPr>
        <p:spPr bwMode="auto">
          <a:xfrm>
            <a:off x="323528" y="534528"/>
            <a:ext cx="6229672" cy="43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Arial" charset="0"/>
              </a:defRPr>
            </a:lvl9pPr>
          </a:lstStyle>
          <a:p>
            <a:pPr algn="l"/>
            <a:r>
              <a:rPr lang="sl-SI" sz="2400" b="1" kern="1200" dirty="0">
                <a:latin typeface="Tahoma" pitchFamily="34" charset="0"/>
                <a:ea typeface="Tahoma" pitchFamily="34" charset="0"/>
                <a:cs typeface="Tahoma" pitchFamily="34" charset="0"/>
              </a:rPr>
              <a:t>Okvirni krediti za banke (Global </a:t>
            </a:r>
            <a:r>
              <a:rPr lang="sl-SI" sz="2400" b="1" kern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Loan</a:t>
            </a:r>
            <a:r>
              <a:rPr lang="sl-SI" sz="2400" b="1" kern="1200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sl-SI" sz="2400" b="1" kern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F08ADF-9C99-4F58-B6CD-91BDC3F8AE0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25170" y="2885683"/>
            <a:ext cx="1819846" cy="4570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9A48E8-D282-4D25-BADB-53FEAA10DCA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52120" y="5380385"/>
            <a:ext cx="2298809" cy="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69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D2ABC23D-13AF-41AE-B989-307BC2EDD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42803-3775-4E0E-991E-4B62C8D042D9}" type="slidenum">
              <a:rPr lang="sl-SI" smtClean="0"/>
              <a:pPr/>
              <a:t>12</a:t>
            </a:fld>
            <a:endParaRPr lang="sl-SI"/>
          </a:p>
        </p:txBody>
      </p:sp>
      <p:sp>
        <p:nvSpPr>
          <p:cNvPr id="6" name="Rectangle 31">
            <a:extLst>
              <a:ext uri="{FF2B5EF4-FFF2-40B4-BE49-F238E27FC236}">
                <a16:creationId xmlns:a16="http://schemas.microsoft.com/office/drawing/2014/main" id="{F11CB2D6-22D4-41B3-AB85-8A43A14F5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741" y="2200062"/>
            <a:ext cx="8218704" cy="17912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fontAlgn="auto" hangingPunct="1"/>
            <a:r>
              <a:rPr lang="sl-SI" sz="1200" b="1" dirty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KONČNI PREJEMNIKI</a:t>
            </a:r>
          </a:p>
          <a:p>
            <a:pPr marL="285750" indent="-285750" fontAlgn="auto" hangingPunct="1">
              <a:buFont typeface="Arial" charset="0"/>
              <a:buChar char="•"/>
            </a:pPr>
            <a:r>
              <a:rPr lang="sl-SI" sz="1200" b="1" dirty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MSP</a:t>
            </a:r>
          </a:p>
          <a:p>
            <a:pPr marL="285750" indent="-285750" fontAlgn="auto" hangingPunct="1">
              <a:buFont typeface="Arial" charset="0"/>
              <a:buChar char="•"/>
            </a:pPr>
            <a:r>
              <a:rPr lang="sl-SI" sz="1200" b="1" dirty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velika</a:t>
            </a:r>
            <a:r>
              <a:rPr lang="sl-SI" sz="1200" dirty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podjetja</a:t>
            </a:r>
          </a:p>
          <a:p>
            <a:pPr marL="285750" indent="-285750" fontAlgn="auto" hangingPunct="1">
              <a:buFont typeface="Arial" charset="0"/>
              <a:buChar char="•"/>
            </a:pPr>
            <a:r>
              <a:rPr lang="sl-SI" sz="1200" b="1" dirty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podjetniki</a:t>
            </a:r>
          </a:p>
          <a:p>
            <a:pPr marL="285750" indent="-285750" fontAlgn="auto" hangingPunct="1">
              <a:buFont typeface="Arial" charset="0"/>
              <a:buChar char="•"/>
            </a:pPr>
            <a:r>
              <a:rPr lang="sl-SI" sz="1200" b="1" dirty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druga pravna oseba </a:t>
            </a:r>
            <a:r>
              <a:rPr lang="sl-SI" sz="1200" dirty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zasebnega ali javnega prava s sedežem v  Sloveniji</a:t>
            </a:r>
          </a:p>
          <a:p>
            <a:pPr marL="285750" indent="-285750" fontAlgn="auto" hangingPunct="1">
              <a:buFont typeface="Arial" charset="0"/>
              <a:buChar char="•"/>
            </a:pPr>
            <a:r>
              <a:rPr lang="sl-SI" sz="1200" b="1" dirty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zasebniki</a:t>
            </a:r>
            <a:r>
              <a:rPr lang="sl-SI" sz="1200" dirty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(npr. notar, zdravnik, odvetnik ali druga fizična oseba, ki kot poklic opravlja določeno dejavnost)</a:t>
            </a:r>
          </a:p>
          <a:p>
            <a:pPr marL="285750" indent="-285750" fontAlgn="auto" hangingPunct="1">
              <a:buFont typeface="Arial" charset="0"/>
              <a:buChar char="•"/>
            </a:pPr>
            <a:r>
              <a:rPr lang="sl-SI" sz="1200" dirty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pravna oseba ali zasebnik s sedežem </a:t>
            </a:r>
            <a:r>
              <a:rPr lang="sl-SI" sz="1200" b="1" dirty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izven RS</a:t>
            </a:r>
            <a:r>
              <a:rPr lang="sl-SI" sz="1200" dirty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ki nastopa kot kupec slovenskega blaga in/ali storitev, ali je v   večinski lasti pravne osebe ali zasebnika s sedežem v RS</a:t>
            </a:r>
          </a:p>
        </p:txBody>
      </p:sp>
      <p:sp>
        <p:nvSpPr>
          <p:cNvPr id="7" name="Rectangle 32">
            <a:extLst>
              <a:ext uri="{FF2B5EF4-FFF2-40B4-BE49-F238E27FC236}">
                <a16:creationId xmlns:a16="http://schemas.microsoft.com/office/drawing/2014/main" id="{A574032F-F258-43BC-8256-1B7EF0800860}"/>
              </a:ext>
            </a:extLst>
          </p:cNvPr>
          <p:cNvSpPr/>
          <p:nvPr/>
        </p:nvSpPr>
        <p:spPr>
          <a:xfrm>
            <a:off x="422741" y="4094221"/>
            <a:ext cx="5626969" cy="193899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sl-SI" sz="1200" b="1" dirty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OSNOVNI POGOJI PODKREDITOV</a:t>
            </a:r>
          </a:p>
          <a:p>
            <a:pPr marL="285750" indent="-285750">
              <a:buFont typeface="Arial" charset="0"/>
              <a:buChar char="•"/>
            </a:pPr>
            <a:r>
              <a:rPr lang="sl-SI" sz="1200" dirty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financiranje do </a:t>
            </a:r>
            <a:r>
              <a:rPr lang="sl-SI" sz="1200" b="1" dirty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85% upravičenih stroškov</a:t>
            </a:r>
          </a:p>
          <a:p>
            <a:pPr marL="285750" indent="-285750">
              <a:buFont typeface="Arial" charset="0"/>
              <a:buChar char="•"/>
            </a:pPr>
            <a:r>
              <a:rPr lang="sl-SI" sz="1200" b="1" dirty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ročnost</a:t>
            </a:r>
            <a:r>
              <a:rPr lang="sl-SI" sz="1200" dirty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od 12m (in 1 dan) do 15 let</a:t>
            </a:r>
          </a:p>
          <a:p>
            <a:pPr marL="285750" indent="-285750">
              <a:buFont typeface="Arial" charset="0"/>
              <a:buChar char="•"/>
            </a:pPr>
            <a:r>
              <a:rPr lang="sl-SI" sz="1200" dirty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navzgor omejena </a:t>
            </a:r>
            <a:r>
              <a:rPr lang="sl-SI" sz="1200" b="1" dirty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obrestna mera</a:t>
            </a:r>
            <a:endParaRPr lang="sl-SI" sz="1200" dirty="0">
              <a:solidFill>
                <a:srgbClr val="00457C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marL="285750" indent="-285750">
              <a:buFont typeface="Arial" charset="0"/>
              <a:buChar char="•"/>
            </a:pPr>
            <a:r>
              <a:rPr lang="sl-SI" sz="1200" dirty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predvidena vključitev </a:t>
            </a:r>
            <a:r>
              <a:rPr lang="sl-SI" sz="1200" b="1" dirty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moratorija</a:t>
            </a:r>
          </a:p>
          <a:p>
            <a:pPr marL="285750" indent="-285750">
              <a:buFont typeface="Arial" charset="0"/>
              <a:buChar char="•"/>
            </a:pPr>
            <a:r>
              <a:rPr lang="sl-SI" sz="1200" b="1" dirty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znesek kredita </a:t>
            </a:r>
            <a:r>
              <a:rPr lang="sl-SI" sz="1200" dirty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navzgor ni omejen</a:t>
            </a:r>
          </a:p>
          <a:p>
            <a:pPr marL="285750" indent="-285750">
              <a:buFont typeface="Arial" charset="0"/>
              <a:buChar char="•"/>
            </a:pPr>
            <a:r>
              <a:rPr lang="sl-SI" sz="1200" b="1" dirty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dokumentarna enostavnost </a:t>
            </a:r>
            <a:r>
              <a:rPr lang="sl-SI" sz="1200" dirty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(SID določi le min. obvezne elemente)</a:t>
            </a:r>
          </a:p>
          <a:p>
            <a:pPr marL="285750" indent="-285750">
              <a:buFont typeface="Arial" charset="0"/>
              <a:buChar char="•"/>
            </a:pPr>
            <a:r>
              <a:rPr lang="sl-SI" sz="1200" b="1" dirty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kreditna odločitev </a:t>
            </a:r>
            <a:r>
              <a:rPr lang="sl-SI" sz="1200" dirty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je na banki</a:t>
            </a:r>
          </a:p>
          <a:p>
            <a:pPr marL="285750" indent="-285750">
              <a:buFont typeface="Arial" charset="0"/>
              <a:buChar char="•"/>
            </a:pPr>
            <a:r>
              <a:rPr lang="sl-SI" sz="1200" dirty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pod določenimi pogoji je možno (re)financiranje že </a:t>
            </a:r>
            <a:r>
              <a:rPr lang="sl-SI" sz="1200" b="1" dirty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zaključenih projektov</a:t>
            </a:r>
          </a:p>
          <a:p>
            <a:pPr marL="285750" indent="-285750">
              <a:buFont typeface="Arial" charset="0"/>
              <a:buChar char="•"/>
            </a:pPr>
            <a:r>
              <a:rPr lang="sl-SI" sz="1200" dirty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možno </a:t>
            </a:r>
            <a:r>
              <a:rPr lang="sl-SI" sz="1200" b="1" dirty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kombiniranje z ostalimi razvojnimi sredstvi </a:t>
            </a:r>
            <a:r>
              <a:rPr lang="sl-SI" sz="1200" dirty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(SPS, </a:t>
            </a:r>
            <a:r>
              <a:rPr lang="sl-SI" sz="1200" dirty="0" err="1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Eko</a:t>
            </a:r>
            <a:r>
              <a:rPr lang="sl-SI" sz="1200" dirty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sklad …)</a:t>
            </a:r>
          </a:p>
        </p:txBody>
      </p:sp>
      <p:sp>
        <p:nvSpPr>
          <p:cNvPr id="8" name="Rectangle 33">
            <a:extLst>
              <a:ext uri="{FF2B5EF4-FFF2-40B4-BE49-F238E27FC236}">
                <a16:creationId xmlns:a16="http://schemas.microsoft.com/office/drawing/2014/main" id="{B597DFAA-4F4E-4E0F-8D3A-6DA049E9AB61}"/>
              </a:ext>
            </a:extLst>
          </p:cNvPr>
          <p:cNvSpPr/>
          <p:nvPr/>
        </p:nvSpPr>
        <p:spPr>
          <a:xfrm>
            <a:off x="6084168" y="4034737"/>
            <a:ext cx="2557277" cy="212365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fontAlgn="auto" hangingPunct="1"/>
            <a:r>
              <a:rPr lang="sl-SI" sz="1200" b="1" dirty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UPRAVIČENI STROŠKI</a:t>
            </a:r>
          </a:p>
          <a:p>
            <a:pPr marL="285750" indent="-285750" fontAlgn="auto" hangingPunct="1">
              <a:buFont typeface="Arial" charset="0"/>
              <a:buChar char="•"/>
            </a:pPr>
            <a:r>
              <a:rPr lang="sl-SI" sz="1200" b="1" dirty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opredmetena</a:t>
            </a:r>
            <a:r>
              <a:rPr lang="sl-SI" sz="1200" dirty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sredstva (zemljišča, nepremičnine, oprema)</a:t>
            </a:r>
          </a:p>
          <a:p>
            <a:pPr marL="285750" indent="-285750" fontAlgn="auto" hangingPunct="1">
              <a:buFont typeface="Arial" charset="0"/>
              <a:buChar char="•"/>
            </a:pPr>
            <a:r>
              <a:rPr lang="sl-SI" sz="1200" b="1" dirty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neopredmetena</a:t>
            </a:r>
            <a:r>
              <a:rPr lang="sl-SI" sz="1200" dirty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sredstva (blagovna znamka, patent …)</a:t>
            </a:r>
          </a:p>
          <a:p>
            <a:pPr marL="285750" indent="-285750" fontAlgn="auto" hangingPunct="1">
              <a:buFont typeface="Arial" charset="0"/>
              <a:buChar char="•"/>
            </a:pPr>
            <a:r>
              <a:rPr lang="sl-SI" sz="1200" b="1" dirty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drugi stroški </a:t>
            </a:r>
            <a:r>
              <a:rPr lang="sl-SI" sz="1200" dirty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(trajni obratni kapital, delovna mesta …)</a:t>
            </a:r>
          </a:p>
          <a:p>
            <a:pPr marL="285750" indent="-285750" fontAlgn="auto" hangingPunct="1">
              <a:buFont typeface="Arial" charset="0"/>
              <a:buChar char="•"/>
            </a:pPr>
            <a:r>
              <a:rPr lang="sl-SI" sz="1200" b="1" dirty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posojilo</a:t>
            </a:r>
            <a:r>
              <a:rPr lang="sl-SI" sz="1200" dirty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hčerinski družbi</a:t>
            </a:r>
          </a:p>
          <a:p>
            <a:pPr marL="285750" indent="-285750" fontAlgn="auto" hangingPunct="1">
              <a:buFont typeface="Arial" charset="0"/>
              <a:buChar char="•"/>
            </a:pPr>
            <a:r>
              <a:rPr lang="sl-SI" sz="1200" b="1" dirty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finančna naložba </a:t>
            </a:r>
            <a:r>
              <a:rPr lang="sl-SI" sz="1200" dirty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 podjetje z vsaj 25% glas. pravico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41D2441-E24A-4969-9BE6-2081314FD5E8}"/>
              </a:ext>
            </a:extLst>
          </p:cNvPr>
          <p:cNvSpPr txBox="1">
            <a:spLocks/>
          </p:cNvSpPr>
          <p:nvPr/>
        </p:nvSpPr>
        <p:spPr bwMode="auto">
          <a:xfrm>
            <a:off x="323528" y="534528"/>
            <a:ext cx="5112568" cy="43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Arial" charset="0"/>
              </a:defRPr>
            </a:lvl9pPr>
          </a:lstStyle>
          <a:p>
            <a:pPr algn="l"/>
            <a:r>
              <a:rPr lang="sl-SI" sz="2400" b="1" kern="1200" dirty="0">
                <a:latin typeface="Tahoma" pitchFamily="34" charset="0"/>
                <a:ea typeface="Tahoma" pitchFamily="34" charset="0"/>
                <a:cs typeface="Tahoma" pitchFamily="34" charset="0"/>
              </a:rPr>
              <a:t>Značilnosti</a:t>
            </a:r>
            <a:endParaRPr lang="sl-SI" sz="2400" b="1" kern="0" dirty="0"/>
          </a:p>
        </p:txBody>
      </p:sp>
      <p:sp>
        <p:nvSpPr>
          <p:cNvPr id="10" name="Rectangle 31">
            <a:extLst>
              <a:ext uri="{FF2B5EF4-FFF2-40B4-BE49-F238E27FC236}">
                <a16:creationId xmlns:a16="http://schemas.microsoft.com/office/drawing/2014/main" id="{E0EBCFF0-2449-498F-8017-41BB47B216EF}"/>
              </a:ext>
            </a:extLst>
          </p:cNvPr>
          <p:cNvSpPr txBox="1">
            <a:spLocks/>
          </p:cNvSpPr>
          <p:nvPr/>
        </p:nvSpPr>
        <p:spPr bwMode="auto">
          <a:xfrm>
            <a:off x="422741" y="993252"/>
            <a:ext cx="8218704" cy="116339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457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00457C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457C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457C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457C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457C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457C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457C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457C"/>
                </a:solidFill>
                <a:latin typeface="+mn-lt"/>
              </a:defRPr>
            </a:lvl9pPr>
          </a:lstStyle>
          <a:p>
            <a:pPr fontAlgn="auto"/>
            <a:r>
              <a:rPr lang="sl-SI" sz="1200" b="1" kern="0" dirty="0">
                <a:latin typeface="Tahoma" pitchFamily="34" charset="0"/>
                <a:ea typeface="Tahoma" pitchFamily="34" charset="0"/>
                <a:cs typeface="Tahoma" pitchFamily="34" charset="0"/>
              </a:rPr>
              <a:t>ZA BANKE</a:t>
            </a:r>
          </a:p>
          <a:p>
            <a:pPr marL="285750" indent="-285750" fontAlgn="auto">
              <a:buFont typeface="Arial" charset="0"/>
              <a:buChar char="•"/>
            </a:pPr>
            <a:r>
              <a:rPr lang="sl-SI" sz="1200" kern="0" dirty="0">
                <a:latin typeface="Tahoma" pitchFamily="34" charset="0"/>
                <a:ea typeface="Tahoma" pitchFamily="34" charset="0"/>
                <a:cs typeface="Tahoma" pitchFamily="34" charset="0"/>
              </a:rPr>
              <a:t>dolge </a:t>
            </a:r>
            <a:r>
              <a:rPr lang="sl-SI" sz="1200" b="1" kern="0" dirty="0">
                <a:latin typeface="Tahoma" pitchFamily="34" charset="0"/>
                <a:ea typeface="Tahoma" pitchFamily="34" charset="0"/>
                <a:cs typeface="Tahoma" pitchFamily="34" charset="0"/>
              </a:rPr>
              <a:t>ročnosti</a:t>
            </a:r>
          </a:p>
          <a:p>
            <a:pPr marL="285750" indent="-285750" fontAlgn="auto">
              <a:buFont typeface="Arial" charset="0"/>
              <a:buChar char="•"/>
            </a:pPr>
            <a:r>
              <a:rPr lang="sl-SI" sz="1200" kern="0" dirty="0">
                <a:latin typeface="Tahoma" pitchFamily="34" charset="0"/>
                <a:ea typeface="Tahoma" pitchFamily="34" charset="0"/>
                <a:cs typeface="Tahoma" pitchFamily="34" charset="0"/>
              </a:rPr>
              <a:t>ugodne </a:t>
            </a:r>
            <a:r>
              <a:rPr lang="sl-SI" sz="1200" b="1" kern="0" dirty="0">
                <a:latin typeface="Tahoma" pitchFamily="34" charset="0"/>
                <a:ea typeface="Tahoma" pitchFamily="34" charset="0"/>
                <a:cs typeface="Tahoma" pitchFamily="34" charset="0"/>
              </a:rPr>
              <a:t>obrestne mere </a:t>
            </a:r>
            <a:r>
              <a:rPr lang="sl-SI" sz="1200" kern="0" dirty="0">
                <a:latin typeface="Tahoma" pitchFamily="34" charset="0"/>
                <a:ea typeface="Tahoma" pitchFamily="34" charset="0"/>
                <a:cs typeface="Tahoma" pitchFamily="34" charset="0"/>
              </a:rPr>
              <a:t>(možnost fiksne obrestne mere)</a:t>
            </a:r>
          </a:p>
          <a:p>
            <a:pPr marL="285750" indent="-285750" fontAlgn="auto">
              <a:buFont typeface="Arial" charset="0"/>
              <a:buChar char="•"/>
            </a:pPr>
            <a:r>
              <a:rPr lang="sl-SI" sz="1200" kern="0" dirty="0">
                <a:latin typeface="Tahoma" pitchFamily="34" charset="0"/>
                <a:ea typeface="Tahoma" pitchFamily="34" charset="0"/>
                <a:cs typeface="Tahoma" pitchFamily="34" charset="0"/>
              </a:rPr>
              <a:t>prilagojena </a:t>
            </a:r>
            <a:r>
              <a:rPr lang="sl-SI" sz="1200" b="1" kern="0" dirty="0">
                <a:latin typeface="Tahoma" pitchFamily="34" charset="0"/>
                <a:ea typeface="Tahoma" pitchFamily="34" charset="0"/>
                <a:cs typeface="Tahoma" pitchFamily="34" charset="0"/>
              </a:rPr>
              <a:t>struktura odplačila</a:t>
            </a:r>
          </a:p>
          <a:p>
            <a:pPr marL="285750" indent="-285750" fontAlgn="auto">
              <a:buFont typeface="Arial" charset="0"/>
              <a:buChar char="•"/>
            </a:pPr>
            <a:r>
              <a:rPr lang="sl-SI" sz="1200" kern="0" dirty="0">
                <a:latin typeface="Tahoma" pitchFamily="34" charset="0"/>
                <a:ea typeface="Tahoma" pitchFamily="34" charset="0"/>
                <a:cs typeface="Tahoma" pitchFamily="34" charset="0"/>
              </a:rPr>
              <a:t>nameni skladno z mandati</a:t>
            </a:r>
          </a:p>
        </p:txBody>
      </p:sp>
    </p:spTree>
    <p:extLst>
      <p:ext uri="{BB962C8B-B14F-4D97-AF65-F5344CB8AC3E}">
        <p14:creationId xmlns:p14="http://schemas.microsoft.com/office/powerpoint/2010/main" val="1178003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9C02-2F15-49BA-A033-C5BE3E3094B6}" type="slidenum">
              <a:rPr lang="sl-SI" smtClean="0"/>
              <a:pPr/>
              <a:t>13</a:t>
            </a:fld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2E752-7BE0-48CD-8CB9-9AF6ED9A4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0193"/>
            <a:ext cx="8291264" cy="758739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administrativno-tehnična podpora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sl-SI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upravičenost financiranja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sl-SI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Q&amp;A servis mreže</a:t>
            </a:r>
          </a:p>
          <a:p>
            <a:pPr marL="358775" indent="-358775">
              <a:buFont typeface="Arial" charset="0"/>
              <a:buChar char="•"/>
            </a:pPr>
            <a:endParaRPr lang="sl-SI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8775" indent="-358775">
              <a:buFont typeface="Arial" charset="0"/>
              <a:buChar char="•"/>
            </a:pPr>
            <a:r>
              <a:rPr lang="sl-SI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oglaševanje</a:t>
            </a:r>
          </a:p>
          <a:p>
            <a:pPr marL="358775" indent="-358775">
              <a:buFont typeface="Arial" charset="0"/>
              <a:buChar char="•"/>
            </a:pPr>
            <a:endParaRPr lang="sl-SI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8775" indent="-358775">
              <a:buFont typeface="Arial" charset="0"/>
              <a:buChar char="•"/>
            </a:pPr>
            <a:r>
              <a:rPr lang="sl-SI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izvedene dokumentarno-procesne poenostavitve (v zvezi s poročanjem, spremljanjem učinkov, dokumentacijo …; ZBS B2B)</a:t>
            </a:r>
          </a:p>
          <a:p>
            <a:pPr marL="358775" indent="-358775">
              <a:buFont typeface="Arial" charset="0"/>
              <a:buChar char="•"/>
            </a:pPr>
            <a:endParaRPr lang="sl-SI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8775" indent="-358775">
              <a:buFont typeface="Arial" charset="0"/>
              <a:buChar char="•"/>
            </a:pPr>
            <a:r>
              <a:rPr lang="sl-SI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nadaljnje aktivnosti digitalizacije in optimizacije</a:t>
            </a:r>
          </a:p>
          <a:p>
            <a:endParaRPr lang="sl-SI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77B21F7-0A61-4B86-87CF-92103C5C1AF3}"/>
              </a:ext>
            </a:extLst>
          </p:cNvPr>
          <p:cNvSpPr txBox="1">
            <a:spLocks/>
          </p:cNvSpPr>
          <p:nvPr/>
        </p:nvSpPr>
        <p:spPr bwMode="auto">
          <a:xfrm>
            <a:off x="179512" y="318763"/>
            <a:ext cx="7723219" cy="43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Arial" charset="0"/>
              </a:defRPr>
            </a:lvl9pPr>
          </a:lstStyle>
          <a:p>
            <a:pPr algn="l"/>
            <a:r>
              <a:rPr lang="sl-SI" sz="2400" b="1" kern="1200" dirty="0">
                <a:latin typeface="Tahoma" pitchFamily="34" charset="0"/>
                <a:ea typeface="Tahoma" pitchFamily="34" charset="0"/>
                <a:cs typeface="Tahoma" pitchFamily="34" charset="0"/>
              </a:rPr>
              <a:t>Storitve in digitalizacija storitev za banke za olajšanje koriščenja virov za končne prejemnike</a:t>
            </a:r>
            <a:endParaRPr lang="sl-SI" sz="2400" b="1" kern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94412D-F124-4103-A045-4850CC618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595" y="1170193"/>
            <a:ext cx="1368152" cy="19008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451590-2670-458D-816E-477FC74C2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9925" y="3573016"/>
            <a:ext cx="1406168" cy="23472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413E7F-3D0B-4104-94A0-F0D888B58A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5896" y="4660049"/>
            <a:ext cx="2339752" cy="9291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93D7AF-0AA1-4BAB-8547-AEBEDDFBFE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129" y="1201528"/>
            <a:ext cx="1819933" cy="10536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2341A5-5B68-46C1-8529-9B98DB760A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4474" y="2218832"/>
            <a:ext cx="962186" cy="965906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BB75830E-3F04-4942-8BDB-84FD39712B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76825" y="1916877"/>
            <a:ext cx="895173" cy="121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55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1520" y="1268760"/>
            <a:ext cx="2592288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400" b="1" dirty="0">
                <a:solidFill>
                  <a:srgbClr val="00457C"/>
                </a:solidFill>
                <a:latin typeface="Calibri" pitchFamily="34" charset="0"/>
              </a:rPr>
              <a:t>Zavarovanje IZVOZNIKOV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31840" y="1268760"/>
            <a:ext cx="2592288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400" b="1" dirty="0">
                <a:solidFill>
                  <a:srgbClr val="00457C"/>
                </a:solidFill>
                <a:latin typeface="Calibri" pitchFamily="34" charset="0"/>
              </a:rPr>
              <a:t>Zavarovanje INVESTITORJEV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2160" y="1268759"/>
            <a:ext cx="2592288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400" b="1" dirty="0">
                <a:solidFill>
                  <a:srgbClr val="00457C"/>
                </a:solidFill>
                <a:latin typeface="Calibri" pitchFamily="34" charset="0"/>
              </a:rPr>
              <a:t>Zavarovanje </a:t>
            </a:r>
          </a:p>
          <a:p>
            <a:pPr algn="ctr"/>
            <a:r>
              <a:rPr lang="sl-SI" sz="2400" b="1" dirty="0">
                <a:solidFill>
                  <a:srgbClr val="00457C"/>
                </a:solidFill>
                <a:latin typeface="Calibri" pitchFamily="34" charset="0"/>
              </a:rPr>
              <a:t>BANK</a:t>
            </a:r>
          </a:p>
        </p:txBody>
      </p:sp>
      <p:sp>
        <p:nvSpPr>
          <p:cNvPr id="22" name="Footer Placeholder 4"/>
          <p:cNvSpPr txBox="1">
            <a:spLocks/>
          </p:cNvSpPr>
          <p:nvPr/>
        </p:nvSpPr>
        <p:spPr bwMode="auto">
          <a:xfrm>
            <a:off x="1928794" y="6215082"/>
            <a:ext cx="607223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sl-SI" sz="1400" dirty="0">
              <a:solidFill>
                <a:srgbClr val="00457C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D95843-1D0F-46B5-B24C-474ED9809D08}"/>
              </a:ext>
            </a:extLst>
          </p:cNvPr>
          <p:cNvSpPr txBox="1"/>
          <p:nvPr/>
        </p:nvSpPr>
        <p:spPr>
          <a:xfrm>
            <a:off x="251520" y="2204864"/>
            <a:ext cx="25922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00457C"/>
                </a:solidFill>
              </a:rPr>
              <a:t>Pred rizikom nezmožnosti za izvedbo izvoznega posla</a:t>
            </a:r>
          </a:p>
          <a:p>
            <a:endParaRPr lang="sl-SI" dirty="0">
              <a:solidFill>
                <a:srgbClr val="00457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00457C"/>
                </a:solidFill>
              </a:rPr>
              <a:t>Pred rizikom neplačila za dobavljeno blago</a:t>
            </a:r>
          </a:p>
          <a:p>
            <a:endParaRPr lang="sl-SI" dirty="0">
              <a:solidFill>
                <a:srgbClr val="00457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00457C"/>
                </a:solidFill>
              </a:rPr>
              <a:t>Pred rizikom neupravičenega unovčenja garancije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2FA348-E326-49AE-8389-DA0C4B2BDB33}"/>
              </a:ext>
            </a:extLst>
          </p:cNvPr>
          <p:cNvSpPr txBox="1"/>
          <p:nvPr/>
        </p:nvSpPr>
        <p:spPr>
          <a:xfrm>
            <a:off x="3131840" y="2204864"/>
            <a:ext cx="25922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00457C"/>
                </a:solidFill>
              </a:rPr>
              <a:t>Pred rizikom razlastitve investicije</a:t>
            </a:r>
          </a:p>
          <a:p>
            <a:endParaRPr lang="sl-SI" dirty="0">
              <a:solidFill>
                <a:srgbClr val="00457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00457C"/>
                </a:solidFill>
              </a:rPr>
              <a:t>Pred rizikom vojne in civilnih nemirov</a:t>
            </a:r>
          </a:p>
          <a:p>
            <a:endParaRPr lang="sl-SI" dirty="0">
              <a:solidFill>
                <a:srgbClr val="00457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00457C"/>
                </a:solidFill>
              </a:rPr>
              <a:t>Pred rizikom prepovedi transferja in/ali konverzije valute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C16FAC-813D-4C29-884D-1F5FDA87B4C1}"/>
              </a:ext>
            </a:extLst>
          </p:cNvPr>
          <p:cNvSpPr txBox="1"/>
          <p:nvPr/>
        </p:nvSpPr>
        <p:spPr>
          <a:xfrm>
            <a:off x="6012160" y="2204864"/>
            <a:ext cx="25922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00457C"/>
                </a:solidFill>
              </a:rPr>
              <a:t>Pred rizikom neplačila kredita s strani izvoznika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>
              <a:solidFill>
                <a:srgbClr val="00457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00457C"/>
                </a:solidFill>
              </a:rPr>
              <a:t>Pred rizikom neplačila kredita/akreditiva s strani tujega kupca ali banke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>
              <a:solidFill>
                <a:srgbClr val="00457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00457C"/>
                </a:solidFill>
              </a:rPr>
              <a:t>Pred rizikom unovčenja garancije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>
              <a:solidFill>
                <a:srgbClr val="00457C"/>
              </a:solidFill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43E8E865-15BD-45E6-B3D0-206ABA1CF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331912"/>
            <a:ext cx="6408712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Arial" charset="0"/>
              </a:defRPr>
            </a:lvl9pPr>
          </a:lstStyle>
          <a:p>
            <a:pPr algn="l"/>
            <a:r>
              <a:rPr lang="sl-SI" sz="24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Zavarovanje</a:t>
            </a:r>
          </a:p>
        </p:txBody>
      </p:sp>
      <p:sp>
        <p:nvSpPr>
          <p:cNvPr id="20" name="Slide Number Placeholder 7">
            <a:extLst>
              <a:ext uri="{FF2B5EF4-FFF2-40B4-BE49-F238E27FC236}">
                <a16:creationId xmlns:a16="http://schemas.microsoft.com/office/drawing/2014/main" id="{5C2A35AA-D9C6-492D-851A-B7D524ED6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28042803-3775-4E0E-991E-4B62C8D042D9}" type="slidenum">
              <a:rPr lang="sl-SI" smtClean="0"/>
              <a:pPr/>
              <a:t>14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25861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4F5DE-1232-4B2E-960C-7D9404473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77051"/>
            <a:ext cx="8229600" cy="547362"/>
          </a:xfrm>
        </p:spPr>
        <p:txBody>
          <a:bodyPr/>
          <a:lstStyle/>
          <a:p>
            <a:pPr algn="l"/>
            <a:r>
              <a:rPr lang="sl-SI" sz="2400" b="1" dirty="0">
                <a:solidFill>
                  <a:srgbClr val="B51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Sklad skladov – finančni instrumenti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AA840A-1B1B-449D-B2D9-79C2E9107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89" y="2000478"/>
            <a:ext cx="869666" cy="640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4B5073-8D46-4679-B414-69F3333C49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260" y="3009468"/>
            <a:ext cx="834219" cy="7294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CA7310-26EA-4974-90BA-1CD9AEA633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967" y="4201968"/>
            <a:ext cx="1038437" cy="7480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930124-9813-4F94-B2F4-DB39AA1C16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967" y="5364665"/>
            <a:ext cx="936105" cy="488501"/>
          </a:xfrm>
          <a:prstGeom prst="rect">
            <a:avLst/>
          </a:prstGeom>
        </p:spPr>
      </p:pic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47FE13F0-59D6-4690-AE21-63387E42B8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6703016"/>
              </p:ext>
            </p:extLst>
          </p:nvPr>
        </p:nvGraphicFramePr>
        <p:xfrm>
          <a:off x="1742657" y="1916832"/>
          <a:ext cx="6600056" cy="4240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44FA7B2A-0184-4229-850A-807ED1659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28042803-3775-4E0E-991E-4B62C8D042D9}" type="slidenum">
              <a:rPr lang="sl-SI" smtClean="0"/>
              <a:pPr/>
              <a:t>15</a:t>
            </a:fld>
            <a:endParaRPr lang="sl-SI" dirty="0"/>
          </a:p>
        </p:txBody>
      </p:sp>
      <p:pic>
        <p:nvPicPr>
          <p:cNvPr id="14" name="Picture 35" descr="logo.png">
            <a:extLst>
              <a:ext uri="{FF2B5EF4-FFF2-40B4-BE49-F238E27FC236}">
                <a16:creationId xmlns:a16="http://schemas.microsoft.com/office/drawing/2014/main" id="{505C5650-E3CD-49E6-B6EB-9B2814C6B2E1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859002" y="2348880"/>
            <a:ext cx="1014509" cy="19073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91B9223-96E6-4E4E-BE0D-C54F88D1A81B}"/>
              </a:ext>
            </a:extLst>
          </p:cNvPr>
          <p:cNvGrpSpPr/>
          <p:nvPr/>
        </p:nvGrpSpPr>
        <p:grpSpPr>
          <a:xfrm>
            <a:off x="1979712" y="1269059"/>
            <a:ext cx="5688632" cy="377958"/>
            <a:chOff x="3009081" y="2270392"/>
            <a:chExt cx="3049502" cy="816580"/>
          </a:xfrm>
        </p:grpSpPr>
        <p:sp>
          <p:nvSpPr>
            <p:cNvPr id="17" name="Rectangle: Top Corners Rounded 16">
              <a:extLst>
                <a:ext uri="{FF2B5EF4-FFF2-40B4-BE49-F238E27FC236}">
                  <a16:creationId xmlns:a16="http://schemas.microsoft.com/office/drawing/2014/main" id="{68D7945F-5D4A-43A0-A4D3-D081255C131A}"/>
                </a:ext>
              </a:extLst>
            </p:cNvPr>
            <p:cNvSpPr/>
            <p:nvPr/>
          </p:nvSpPr>
          <p:spPr>
            <a:xfrm rot="5400000">
              <a:off x="4093897" y="1307570"/>
              <a:ext cx="816580" cy="2742223"/>
            </a:xfrm>
            <a:prstGeom prst="round2SameRect">
              <a:avLst/>
            </a:prstGeom>
            <a:noFill/>
            <a:ln w="25400" cap="flat" cmpd="sng" algn="ctr">
              <a:solidFill>
                <a:srgbClr val="BBE0E3">
                  <a:alpha val="90000"/>
                  <a:tint val="4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: Top Corners Rounded 4">
              <a:extLst>
                <a:ext uri="{FF2B5EF4-FFF2-40B4-BE49-F238E27FC236}">
                  <a16:creationId xmlns:a16="http://schemas.microsoft.com/office/drawing/2014/main" id="{77A30D8D-E8EF-4AB8-92FF-A5A841B747E9}"/>
                </a:ext>
              </a:extLst>
            </p:cNvPr>
            <p:cNvSpPr txBox="1"/>
            <p:nvPr/>
          </p:nvSpPr>
          <p:spPr>
            <a:xfrm>
              <a:off x="3009081" y="2310251"/>
              <a:ext cx="3049502" cy="7767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marL="0" lvl="1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sl-SI" b="1" dirty="0">
                  <a:solidFill>
                    <a:srgbClr val="00457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Na voljo končnim prejemnikom 400 mio EUR</a:t>
              </a:r>
              <a:endParaRPr lang="en-US" kern="1200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5" name="Slika 4">
            <a:extLst>
              <a:ext uri="{FF2B5EF4-FFF2-40B4-BE49-F238E27FC236}">
                <a16:creationId xmlns:a16="http://schemas.microsoft.com/office/drawing/2014/main" id="{5A78AC49-DEB6-42BB-813F-FA4D642A07D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94787" y="2930706"/>
            <a:ext cx="716824" cy="40161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69EB0C79-6063-40BE-9090-531AD487392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22178" y="2930705"/>
            <a:ext cx="862190" cy="322813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62334411-DA44-460C-B4A6-0B1B1FF7266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96796" y="2287752"/>
            <a:ext cx="1246407" cy="23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445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B889EA3-59B1-4C6B-A866-F781DB53A199}"/>
              </a:ext>
            </a:extLst>
          </p:cNvPr>
          <p:cNvSpPr txBox="1">
            <a:spLocks/>
          </p:cNvSpPr>
          <p:nvPr/>
        </p:nvSpPr>
        <p:spPr>
          <a:xfrm>
            <a:off x="323528" y="476672"/>
            <a:ext cx="6409308" cy="79216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Arial" charset="0"/>
              </a:defRPr>
            </a:lvl9pPr>
          </a:lstStyle>
          <a:p>
            <a:pPr algn="l"/>
            <a:r>
              <a:rPr lang="sl-SI" sz="2400" b="1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Equity</a:t>
            </a:r>
            <a:r>
              <a:rPr lang="sl-SI" sz="24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platforma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A2622C98-17A6-4699-85AF-DE12EE5C13BC}"/>
              </a:ext>
            </a:extLst>
          </p:cNvPr>
          <p:cNvSpPr txBox="1"/>
          <p:nvPr/>
        </p:nvSpPr>
        <p:spPr>
          <a:xfrm>
            <a:off x="342206" y="1166912"/>
            <a:ext cx="849694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SID </a:t>
            </a:r>
            <a:r>
              <a:rPr lang="en-GB" dirty="0" err="1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banka</a:t>
            </a:r>
            <a:r>
              <a:rPr lang="en-GB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in </a:t>
            </a:r>
            <a:r>
              <a:rPr lang="en-GB" dirty="0" err="1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Evropski</a:t>
            </a:r>
            <a:r>
              <a:rPr lang="en-GB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investicijski</a:t>
            </a:r>
            <a:r>
              <a:rPr lang="en-GB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sklad</a:t>
            </a:r>
            <a:r>
              <a:rPr lang="en-GB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(EIF) sta </a:t>
            </a:r>
            <a:r>
              <a:rPr lang="en-GB" dirty="0" err="1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vzpostavila</a:t>
            </a:r>
            <a:r>
              <a:rPr lang="en-GB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investicijski</a:t>
            </a:r>
            <a:r>
              <a:rPr lang="en-GB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program </a:t>
            </a:r>
            <a:r>
              <a:rPr lang="en-GB" dirty="0" err="1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</a:t>
            </a:r>
            <a:r>
              <a:rPr lang="en-GB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lastniško</a:t>
            </a:r>
            <a:r>
              <a:rPr lang="en-GB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financiranje</a:t>
            </a:r>
            <a:r>
              <a:rPr lang="en-GB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slovenskih</a:t>
            </a:r>
            <a:r>
              <a:rPr lang="en-GB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podjetij</a:t>
            </a:r>
            <a:r>
              <a:rPr lang="sl-SI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obsegu </a:t>
            </a:r>
            <a:r>
              <a:rPr lang="sl-SI" b="1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 mio €.</a:t>
            </a:r>
          </a:p>
          <a:p>
            <a:endParaRPr lang="sl-SI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dirty="0" err="1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Cilj</a:t>
            </a:r>
            <a:r>
              <a:rPr lang="en-GB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SEGIP-a</a:t>
            </a:r>
            <a:r>
              <a:rPr lang="sl-SI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GB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Slovene </a:t>
            </a:r>
            <a:r>
              <a:rPr lang="en-GB" dirty="0" err="1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Eqity</a:t>
            </a:r>
            <a:r>
              <a:rPr lang="en-GB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Growth Investment Programme</a:t>
            </a:r>
            <a:r>
              <a:rPr lang="sl-SI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GB" b="1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b="1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</a:t>
            </a:r>
            <a:r>
              <a:rPr lang="sl-SI" b="1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financirati </a:t>
            </a:r>
            <a:r>
              <a:rPr lang="en-GB" b="1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b="1" dirty="0" err="1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slovenska</a:t>
            </a:r>
            <a:r>
              <a:rPr lang="en-GB" b="1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mala, </a:t>
            </a:r>
            <a:r>
              <a:rPr lang="en-GB" b="1" dirty="0" err="1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srednje</a:t>
            </a:r>
            <a:r>
              <a:rPr lang="en-GB" b="1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b="1" dirty="0" err="1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velika</a:t>
            </a:r>
            <a:r>
              <a:rPr lang="en-GB" b="1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mid-cap </a:t>
            </a:r>
            <a:r>
              <a:rPr lang="en-GB" b="1" dirty="0" err="1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podjetja</a:t>
            </a:r>
            <a:r>
              <a:rPr lang="en-GB" b="1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b="1" dirty="0" err="1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privabiti</a:t>
            </a:r>
            <a:r>
              <a:rPr lang="en-GB" b="1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b="1" dirty="0" err="1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mednarodne</a:t>
            </a:r>
            <a:r>
              <a:rPr lang="en-GB" b="1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b="1" dirty="0" err="1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naložbe</a:t>
            </a:r>
            <a:r>
              <a:rPr lang="en-GB" b="1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b="1" dirty="0" err="1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zasebnega</a:t>
            </a:r>
            <a:r>
              <a:rPr lang="en-GB" b="1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b="1" dirty="0" err="1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kapitala</a:t>
            </a:r>
            <a:r>
              <a:rPr lang="en-GB" b="1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</a:t>
            </a:r>
            <a:r>
              <a:rPr lang="en-GB" b="1" dirty="0" err="1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Slovenijo</a:t>
            </a:r>
            <a:r>
              <a:rPr lang="en-GB" b="1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GB" dirty="0" err="1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graditi</a:t>
            </a:r>
            <a:r>
              <a:rPr lang="en-GB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finančne</a:t>
            </a:r>
            <a:r>
              <a:rPr lang="en-GB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GB" dirty="0" err="1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institucionalne</a:t>
            </a:r>
            <a:r>
              <a:rPr lang="en-GB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zmogljivosti v </a:t>
            </a:r>
            <a:r>
              <a:rPr lang="en-GB" dirty="0" err="1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Sloveniji</a:t>
            </a:r>
            <a:r>
              <a:rPr lang="en-GB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 </a:t>
            </a:r>
            <a:r>
              <a:rPr lang="en-GB" dirty="0" err="1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podpiranjem</a:t>
            </a:r>
            <a:r>
              <a:rPr lang="en-GB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upraviteljev</a:t>
            </a:r>
            <a:r>
              <a:rPr lang="en-GB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investicijskih</a:t>
            </a:r>
            <a:r>
              <a:rPr lang="en-GB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skladov</a:t>
            </a:r>
            <a:r>
              <a:rPr lang="en-GB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dirty="0" err="1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</a:t>
            </a:r>
            <a:r>
              <a:rPr lang="en-GB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pomembni</a:t>
            </a:r>
            <a:r>
              <a:rPr lang="en-GB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</a:t>
            </a:r>
            <a:r>
              <a:rPr lang="en-GB" dirty="0" err="1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svojih</a:t>
            </a:r>
            <a:r>
              <a:rPr lang="en-GB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naložb</a:t>
            </a:r>
            <a:r>
              <a:rPr lang="en-GB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usmerjajo</a:t>
            </a:r>
            <a:r>
              <a:rPr lang="en-GB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</a:t>
            </a:r>
            <a:r>
              <a:rPr lang="en-GB" dirty="0" err="1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slovenska</a:t>
            </a:r>
            <a:r>
              <a:rPr lang="en-GB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podjetja</a:t>
            </a:r>
            <a:r>
              <a:rPr lang="en-GB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l-SI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endParaRPr lang="sl-SI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SEGIP je </a:t>
            </a:r>
            <a:r>
              <a:rPr lang="en-GB" dirty="0" err="1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eden</a:t>
            </a:r>
            <a:r>
              <a:rPr lang="en-GB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od </a:t>
            </a:r>
            <a:r>
              <a:rPr lang="en-GB" dirty="0" err="1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prvih</a:t>
            </a:r>
            <a:r>
              <a:rPr lang="en-GB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finančnih</a:t>
            </a:r>
            <a:r>
              <a:rPr lang="en-GB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programov</a:t>
            </a:r>
            <a:r>
              <a:rPr lang="en-GB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dirty="0" err="1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</a:t>
            </a:r>
            <a:r>
              <a:rPr lang="en-GB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jih</a:t>
            </a:r>
            <a:r>
              <a:rPr lang="en-GB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EIF </a:t>
            </a:r>
            <a:r>
              <a:rPr lang="en-GB" dirty="0" err="1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vzpostavil</a:t>
            </a:r>
            <a:r>
              <a:rPr lang="en-GB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</a:t>
            </a:r>
            <a:r>
              <a:rPr lang="en-GB" dirty="0" err="1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okviru</a:t>
            </a:r>
            <a:r>
              <a:rPr lang="en-GB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EIF-NPI Equity </a:t>
            </a:r>
            <a:r>
              <a:rPr lang="en-GB" dirty="0" err="1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platforme</a:t>
            </a:r>
            <a:r>
              <a:rPr lang="en-GB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GB" dirty="0" err="1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Naložbenega</a:t>
            </a:r>
            <a:r>
              <a:rPr lang="en-GB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dirty="0" err="1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načrta</a:t>
            </a:r>
            <a:r>
              <a:rPr lang="en-GB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za </a:t>
            </a:r>
            <a:r>
              <a:rPr lang="en-GB" dirty="0" err="1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Evropo</a:t>
            </a:r>
            <a:r>
              <a:rPr lang="en-GB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</a:t>
            </a:r>
            <a:r>
              <a:rPr lang="en-GB" dirty="0" err="1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sodelovanju</a:t>
            </a:r>
            <a:r>
              <a:rPr lang="en-GB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 </a:t>
            </a:r>
            <a:r>
              <a:rPr lang="en-GB" dirty="0" err="1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nacionalnimi</a:t>
            </a:r>
            <a:r>
              <a:rPr lang="en-GB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spodbujevalnimi</a:t>
            </a:r>
            <a:r>
              <a:rPr lang="en-GB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institucijami</a:t>
            </a:r>
            <a:r>
              <a:rPr lang="en-GB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GB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EU </a:t>
            </a:r>
            <a:r>
              <a:rPr lang="en-GB" dirty="0" err="1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ravni</a:t>
            </a:r>
            <a:r>
              <a:rPr lang="en-GB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sl-SI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l-SI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l-SI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Podjetja lahko z lastniškim financiranjem </a:t>
            </a:r>
            <a:r>
              <a:rPr lang="sl-SI" b="1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krepijo svojo rast in nadaljnji razvoj podjetja</a:t>
            </a:r>
            <a:r>
              <a:rPr lang="sl-SI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torej financirajo vse naložbe, obratni kapital, prevzeme drugih podjetij, vstope na nove trge, izvozno financiranje ter tudi lastniško nasledstvo.</a:t>
            </a:r>
          </a:p>
          <a:p>
            <a:endParaRPr lang="sl-SI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l-SI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Lastniško financiranje bo na voljo prek dveh slovenskih skladov konec aprila.</a:t>
            </a:r>
          </a:p>
          <a:p>
            <a:pPr marL="285750" indent="-285750">
              <a:buFontTx/>
              <a:buChar char="-"/>
            </a:pPr>
            <a:endParaRPr lang="sl-S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27C53F6E-6BE2-491C-B5D2-B17003A8B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6C759C02-2F15-49BA-A033-C5BE3E3094B6}" type="slidenum">
              <a:rPr lang="sl-SI" smtClean="0"/>
              <a:pPr/>
              <a:t>16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92930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1844824"/>
            <a:ext cx="1440160" cy="792162"/>
          </a:xfrm>
        </p:spPr>
        <p:txBody>
          <a:bodyPr/>
          <a:lstStyle/>
          <a:p>
            <a:pPr algn="l"/>
            <a:r>
              <a:rPr lang="sl-S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Kontakti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403648" y="1863849"/>
            <a:ext cx="6336704" cy="4248472"/>
          </a:xfrm>
        </p:spPr>
        <p:txBody>
          <a:bodyPr/>
          <a:lstStyle/>
          <a:p>
            <a:pPr algn="ctr"/>
            <a:r>
              <a:rPr lang="sl-SI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SID banka, d. d., Ljubljana</a:t>
            </a:r>
          </a:p>
          <a:p>
            <a:pPr algn="ctr"/>
            <a:r>
              <a:rPr lang="sl-SI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01/2007 500, 01/ 2007 480</a:t>
            </a:r>
          </a:p>
          <a:p>
            <a:pPr algn="ctr"/>
            <a:r>
              <a:rPr lang="sl-SI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Splet: </a:t>
            </a:r>
            <a:r>
              <a:rPr lang="sl-SI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www.sid.si </a:t>
            </a:r>
            <a:r>
              <a:rPr lang="sl-SI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  <a:r>
              <a:rPr lang="sl-SI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www.skladskladov.si</a:t>
            </a:r>
          </a:p>
          <a:p>
            <a:endParaRPr lang="sl-SI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sl-SI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1800" b="1" dirty="0">
                <a:solidFill>
                  <a:srgbClr val="B51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Oddelek za podjetja</a:t>
            </a:r>
          </a:p>
          <a:p>
            <a:pPr algn="ctr"/>
            <a:r>
              <a:rPr lang="sl-SI" sz="1800" b="1" dirty="0">
                <a:solidFill>
                  <a:srgbClr val="B51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01/2007 480</a:t>
            </a:r>
          </a:p>
          <a:p>
            <a:r>
              <a:rPr lang="sl-SI" sz="1800" b="1" dirty="0">
                <a:solidFill>
                  <a:srgbClr val="B51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sl-SI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Direktor oddelka: Borut </a:t>
            </a:r>
            <a:r>
              <a:rPr lang="sl-SI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Kocič</a:t>
            </a:r>
            <a:r>
              <a:rPr lang="sl-SI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  01/2007 566</a:t>
            </a:r>
          </a:p>
          <a:p>
            <a:r>
              <a:rPr lang="sl-SI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        Pomočnica direktorja: Monika Mostar  01/ 2007 531</a:t>
            </a:r>
          </a:p>
          <a:p>
            <a:pPr algn="ctr"/>
            <a:endParaRPr lang="sl-SI" sz="1800" b="1" dirty="0">
              <a:solidFill>
                <a:srgbClr val="B51E17"/>
              </a:solidFill>
            </a:endParaRPr>
          </a:p>
          <a:p>
            <a:pPr algn="ctr"/>
            <a:r>
              <a:rPr lang="sl-SI" sz="1800" b="1" dirty="0">
                <a:solidFill>
                  <a:srgbClr val="B51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Oddelek za banke</a:t>
            </a:r>
          </a:p>
          <a:p>
            <a:pPr algn="ctr"/>
            <a:r>
              <a:rPr lang="sl-SI" sz="1800" b="1" dirty="0">
                <a:solidFill>
                  <a:srgbClr val="B51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 / 2007 514</a:t>
            </a:r>
          </a:p>
          <a:p>
            <a:r>
              <a:rPr lang="sl-SI" sz="1800" dirty="0"/>
              <a:t>		Direktor oddelka: Matjaž Stritih </a:t>
            </a:r>
            <a:r>
              <a:rPr lang="sl-SI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 </a:t>
            </a:r>
            <a:r>
              <a:rPr lang="sl-SI" sz="1800" dirty="0"/>
              <a:t>01/ 2007 528</a:t>
            </a:r>
          </a:p>
          <a:p>
            <a:pPr algn="ctr"/>
            <a:r>
              <a:rPr lang="sl-SI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        Pomočnik direktorja: Stanislav Berlec  01/ 2007 560</a:t>
            </a:r>
            <a:endParaRPr lang="sl-SI" sz="1800" dirty="0"/>
          </a:p>
          <a:p>
            <a:pPr algn="ctr"/>
            <a:endParaRPr lang="sl-SI" sz="1800" b="1" dirty="0">
              <a:solidFill>
                <a:srgbClr val="B51E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07332220-36CE-4787-B2D4-0113F85E9B7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18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794" y="72008"/>
            <a:ext cx="8856984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127522" y="3068960"/>
            <a:ext cx="6768752" cy="2016224"/>
          </a:xfrm>
        </p:spPr>
        <p:txBody>
          <a:bodyPr/>
          <a:lstStyle/>
          <a:p>
            <a:pPr algn="ctr"/>
            <a:r>
              <a:rPr lang="sl-SI" b="1" dirty="0">
                <a:solidFill>
                  <a:srgbClr val="B51E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Vprašanja udeležencev</a:t>
            </a:r>
            <a:r>
              <a:rPr lang="sl-SI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                                                                                     </a:t>
            </a:r>
            <a:endParaRPr lang="sl-SI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0F725B7D-81AB-4257-A18B-773CF717128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18002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43869771-F439-493F-9954-269B5B029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3717032"/>
            <a:ext cx="1896020" cy="24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80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2" y="1124744"/>
            <a:ext cx="8496175" cy="3444026"/>
          </a:xfrm>
        </p:spPr>
        <p:txBody>
          <a:bodyPr/>
          <a:lstStyle/>
          <a:p>
            <a:pPr>
              <a:buAutoNum type="arabicPeriod"/>
            </a:pPr>
            <a:r>
              <a:rPr lang="sl-SI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Posredovanje različnih virov </a:t>
            </a:r>
            <a:r>
              <a:rPr lang="sl-SI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razvojnih sredstev do končnih upravičencev </a:t>
            </a:r>
          </a:p>
          <a:p>
            <a:pPr>
              <a:buAutoNum type="arabicPeriod"/>
            </a:pPr>
            <a:endParaRPr lang="sl-SI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AutoNum type="arabicPeriod"/>
            </a:pPr>
            <a:endParaRPr lang="sl-SI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AutoNum type="arabicPeriod" startAt="2"/>
            </a:pPr>
            <a:endParaRPr lang="sl-SI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AutoNum type="arabicPeriod" startAt="2"/>
            </a:pPr>
            <a:r>
              <a:rPr lang="sl-SI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Aktivno izvajanje spodbujevalnih in razvojnih nalog ter oziroma finančnih storitev na  področju, kjer nastajajo/so ugotovljene </a:t>
            </a:r>
            <a:r>
              <a:rPr lang="sl-SI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tržne vrzeli.</a:t>
            </a:r>
          </a:p>
          <a:p>
            <a:pPr>
              <a:buAutoNum type="arabicPeriod" startAt="2"/>
            </a:pPr>
            <a:endParaRPr lang="sl-SI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AutoNum type="arabicPeriod" startAt="2"/>
            </a:pPr>
            <a:r>
              <a:rPr lang="sl-SI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Podpora podjetjem </a:t>
            </a:r>
            <a:r>
              <a:rPr lang="sl-SI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 rasti,</a:t>
            </a:r>
          </a:p>
          <a:p>
            <a:pPr marL="0" indent="0"/>
            <a:r>
              <a:rPr lang="sl-SI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razvoju, odpiranju novih delovnih </a:t>
            </a:r>
          </a:p>
          <a:p>
            <a:pPr marL="0" indent="0"/>
            <a:r>
              <a:rPr lang="sl-SI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mest in s tem gospodarskemu </a:t>
            </a:r>
          </a:p>
          <a:p>
            <a:pPr marL="0" indent="0"/>
            <a:r>
              <a:rPr lang="sl-SI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razvoju Slovenije</a:t>
            </a:r>
          </a:p>
          <a:p>
            <a:pPr marL="0" indent="0"/>
            <a:endParaRPr lang="sl-SI" sz="1800" dirty="0"/>
          </a:p>
          <a:p>
            <a:pPr>
              <a:buFontTx/>
              <a:buChar char="-"/>
            </a:pPr>
            <a:endParaRPr lang="sl-SI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86194"/>
            <a:ext cx="3888432" cy="518076"/>
          </a:xfrm>
        </p:spPr>
        <p:txBody>
          <a:bodyPr/>
          <a:lstStyle/>
          <a:p>
            <a:pPr algn="l"/>
            <a:r>
              <a:rPr lang="sl-SI" sz="2400" b="1" kern="1200" dirty="0">
                <a:latin typeface="Tahoma" pitchFamily="34" charset="0"/>
                <a:ea typeface="Tahoma" pitchFamily="34" charset="0"/>
                <a:cs typeface="Tahoma" pitchFamily="34" charset="0"/>
              </a:rPr>
              <a:t>Poslanstvo SID banke</a:t>
            </a:r>
            <a:endParaRPr lang="sl-SI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42803-3775-4E0E-991E-4B62C8D042D9}" type="slidenum">
              <a:rPr lang="sl-SI" smtClean="0"/>
              <a:pPr/>
              <a:t>2</a:t>
            </a:fld>
            <a:endParaRPr lang="sl-SI" dirty="0"/>
          </a:p>
        </p:txBody>
      </p:sp>
      <p:pic>
        <p:nvPicPr>
          <p:cNvPr id="6" name="Content Placeholder 3" descr="Copy of si-map3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21100" y="2955374"/>
            <a:ext cx="5040559" cy="324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210545" y="3873957"/>
            <a:ext cx="3168352" cy="1747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ct val="120000"/>
              </a:lnSpc>
            </a:pPr>
            <a:r>
              <a:rPr lang="sl-SI" sz="1300" b="1" i="1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Razvijamo in izvajamo finančnemu trgu dopolnilne dolgoročne finančne storitve in tako spodbujamo konkurenčnost gospodarstva, odpiranje novih delovnih mest ter trajnostni </a:t>
            </a:r>
          </a:p>
          <a:p>
            <a:pPr algn="ctr" hangingPunct="0">
              <a:lnSpc>
                <a:spcPct val="120000"/>
              </a:lnSpc>
            </a:pPr>
            <a:r>
              <a:rPr lang="sl-SI" sz="1300" b="1" i="1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razvoj Slovenije</a:t>
            </a:r>
            <a:endParaRPr lang="sl-SI" sz="1300" b="1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D60315A-2068-484C-8118-4EA8A6F98022}"/>
              </a:ext>
            </a:extLst>
          </p:cNvPr>
          <p:cNvSpPr/>
          <p:nvPr/>
        </p:nvSpPr>
        <p:spPr>
          <a:xfrm>
            <a:off x="560034" y="1563788"/>
            <a:ext cx="4896544" cy="36821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Posredno (preko finančnih posrednikov) </a:t>
            </a:r>
            <a:r>
              <a:rPr lang="sl-SI" b="1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60%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A5C9AA2-AE61-48E0-9A8F-69D30F8E4EF6}"/>
              </a:ext>
            </a:extLst>
          </p:cNvPr>
          <p:cNvSpPr/>
          <p:nvPr/>
        </p:nvSpPr>
        <p:spPr>
          <a:xfrm>
            <a:off x="5676860" y="1548612"/>
            <a:ext cx="3138500" cy="36821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Neposredno (direktno) </a:t>
            </a:r>
            <a:r>
              <a:rPr lang="sl-SI" b="1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40%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1FACBB71-163C-4E7A-921C-ADC7B49719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5018826"/>
            <a:ext cx="2124075" cy="1171575"/>
          </a:xfrm>
          <a:prstGeom prst="rect">
            <a:avLst/>
          </a:prstGeom>
        </p:spPr>
      </p:pic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683632E8-F70A-4D25-B031-0E3A84DA8964}"/>
              </a:ext>
            </a:extLst>
          </p:cNvPr>
          <p:cNvSpPr txBox="1"/>
          <p:nvPr/>
        </p:nvSpPr>
        <p:spPr>
          <a:xfrm>
            <a:off x="900905" y="5566219"/>
            <a:ext cx="1293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VIDEO 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Pravokotnik 14">
            <a:extLst>
              <a:ext uri="{FF2B5EF4-FFF2-40B4-BE49-F238E27FC236}">
                <a16:creationId xmlns:a16="http://schemas.microsoft.com/office/drawing/2014/main" id="{254CE7D4-FEFD-483D-A0BB-4467DE1220EF}"/>
              </a:ext>
            </a:extLst>
          </p:cNvPr>
          <p:cNvSpPr/>
          <p:nvPr/>
        </p:nvSpPr>
        <p:spPr>
          <a:xfrm>
            <a:off x="27608" y="6288342"/>
            <a:ext cx="55060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457C"/>
                </a:solidFill>
              </a:rPr>
              <a:t>https://www.youtube.com/watch?v=d3F3j_ig3eQ</a:t>
            </a:r>
          </a:p>
        </p:txBody>
      </p:sp>
    </p:spTree>
    <p:extLst>
      <p:ext uri="{BB962C8B-B14F-4D97-AF65-F5344CB8AC3E}">
        <p14:creationId xmlns:p14="http://schemas.microsoft.com/office/powerpoint/2010/main" val="1452121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9162" y="2117580"/>
            <a:ext cx="244600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42" y="1771874"/>
            <a:ext cx="291168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2620" y="1761181"/>
            <a:ext cx="340131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51520" y="1126388"/>
            <a:ext cx="279178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400" b="1" dirty="0">
                <a:solidFill>
                  <a:srgbClr val="00457C"/>
                </a:solidFill>
                <a:latin typeface="Calibri" pitchFamily="34" charset="0"/>
              </a:rPr>
              <a:t>REFINANCIRANJE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20076" y="1126389"/>
            <a:ext cx="259228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400" b="1" dirty="0">
                <a:solidFill>
                  <a:srgbClr val="00457C"/>
                </a:solidFill>
                <a:latin typeface="Calibri" pitchFamily="34" charset="0"/>
              </a:rPr>
              <a:t>SOFINANCIRANJE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09162" y="1132630"/>
            <a:ext cx="250334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400" b="1" dirty="0">
                <a:solidFill>
                  <a:srgbClr val="00457C"/>
                </a:solidFill>
                <a:latin typeface="Calibri" pitchFamily="34" charset="0"/>
              </a:rPr>
              <a:t>SAMOSTOJNO FINANCIRANJE</a:t>
            </a:r>
          </a:p>
        </p:txBody>
      </p:sp>
      <p:sp>
        <p:nvSpPr>
          <p:cNvPr id="22" name="Footer Placeholder 4"/>
          <p:cNvSpPr txBox="1">
            <a:spLocks/>
          </p:cNvSpPr>
          <p:nvPr/>
        </p:nvSpPr>
        <p:spPr bwMode="auto">
          <a:xfrm>
            <a:off x="1928794" y="6215082"/>
            <a:ext cx="607223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400" b="0" i="0" u="none" strike="noStrike" kern="1200" cap="none" spc="0" normalizeH="0" baseline="0" noProof="0" dirty="0">
              <a:ln>
                <a:noFill/>
              </a:ln>
              <a:solidFill>
                <a:srgbClr val="00457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41055D0-AB34-4BF1-85F8-70D0E609780E}"/>
              </a:ext>
            </a:extLst>
          </p:cNvPr>
          <p:cNvSpPr txBox="1">
            <a:spLocks/>
          </p:cNvSpPr>
          <p:nvPr/>
        </p:nvSpPr>
        <p:spPr bwMode="auto">
          <a:xfrm>
            <a:off x="323528" y="534528"/>
            <a:ext cx="5112568" cy="43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Arial" charset="0"/>
              </a:defRPr>
            </a:lvl9pPr>
          </a:lstStyle>
          <a:p>
            <a:pPr algn="l"/>
            <a:r>
              <a:rPr lang="sl-SI" sz="2400" b="1" kern="1200" dirty="0">
                <a:latin typeface="Tahoma" pitchFamily="34" charset="0"/>
                <a:ea typeface="Tahoma" pitchFamily="34" charset="0"/>
                <a:cs typeface="Tahoma" pitchFamily="34" charset="0"/>
              </a:rPr>
              <a:t>Kako do virov SID banke?</a:t>
            </a:r>
            <a:endParaRPr lang="sl-SI" sz="2400" b="1" kern="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B202F33-7B0C-491B-994F-A50071EA474B}"/>
              </a:ext>
            </a:extLst>
          </p:cNvPr>
          <p:cNvSpPr/>
          <p:nvPr/>
        </p:nvSpPr>
        <p:spPr>
          <a:xfrm>
            <a:off x="2920948" y="4137445"/>
            <a:ext cx="4203999" cy="2009822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lvl="1" indent="-179388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1400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mednarodni gospodarski posli</a:t>
            </a:r>
          </a:p>
          <a:p>
            <a:pPr marL="179388" lvl="1" indent="-179388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1400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mala in srednje velika podjetja </a:t>
            </a:r>
          </a:p>
          <a:p>
            <a:pPr marL="179388" lvl="1" indent="-179388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1400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raziskave in razvoj </a:t>
            </a:r>
          </a:p>
          <a:p>
            <a:pPr marL="179388" lvl="1" indent="-179388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1400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izobraževanje, zaposlovanje</a:t>
            </a:r>
          </a:p>
          <a:p>
            <a:pPr marL="179388" lvl="1" indent="-179388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1400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varovanje okolja in energetska učinkovitost </a:t>
            </a:r>
          </a:p>
          <a:p>
            <a:pPr marL="179388" lvl="1" indent="-179388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1400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regionalni razvoj </a:t>
            </a:r>
          </a:p>
          <a:p>
            <a:pPr marL="179388" lvl="1" indent="-179388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1400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stanovanjska oskrba </a:t>
            </a:r>
          </a:p>
          <a:p>
            <a:pPr marL="179388" lvl="1" indent="-179388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1400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infrastruktura </a:t>
            </a:r>
          </a:p>
          <a:p>
            <a:pPr marL="179388" lvl="1" indent="-179388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1400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mednarodno razvojno sodelovanje</a:t>
            </a:r>
            <a:endParaRPr lang="sl-SI" sz="2000" dirty="0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DF031467-800D-48EE-ADDE-9BD8F9D8C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28042803-3775-4E0E-991E-4B62C8D042D9}" type="slidenum">
              <a:rPr lang="sl-SI" smtClean="0"/>
              <a:pPr/>
              <a:t>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21041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48CA3C-895B-4539-A523-AF226B5FC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42803-3775-4E0E-991E-4B62C8D042D9}" type="slidenum">
              <a:rPr lang="sl-SI" smtClean="0"/>
              <a:pPr/>
              <a:t>4</a:t>
            </a:fld>
            <a:endParaRPr lang="sl-SI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CF94958-2BBB-497B-AB45-74AE6C5A0126}"/>
              </a:ext>
            </a:extLst>
          </p:cNvPr>
          <p:cNvSpPr txBox="1">
            <a:spLocks/>
          </p:cNvSpPr>
          <p:nvPr/>
        </p:nvSpPr>
        <p:spPr bwMode="auto">
          <a:xfrm>
            <a:off x="323528" y="534528"/>
            <a:ext cx="5688632" cy="43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  <a:latin typeface="Arial" charset="0"/>
              </a:defRPr>
            </a:lvl9pPr>
          </a:lstStyle>
          <a:p>
            <a:pPr algn="l"/>
            <a:r>
              <a:rPr lang="sl-SI" sz="2400" b="1" kern="1200" dirty="0">
                <a:latin typeface="Tahoma" pitchFamily="34" charset="0"/>
                <a:ea typeface="Tahoma" pitchFamily="34" charset="0"/>
                <a:cs typeface="Tahoma" pitchFamily="34" charset="0"/>
              </a:rPr>
              <a:t>V Skupini SID banke nudimo še …</a:t>
            </a:r>
            <a:endParaRPr lang="sl-SI" sz="2400" b="1" kern="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EFCD1AA-3257-4524-B636-BFD684715443}"/>
              </a:ext>
            </a:extLst>
          </p:cNvPr>
          <p:cNvSpPr/>
          <p:nvPr/>
        </p:nvSpPr>
        <p:spPr>
          <a:xfrm>
            <a:off x="539552" y="1484784"/>
            <a:ext cx="4248472" cy="2080288"/>
          </a:xfrm>
          <a:prstGeom prst="round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lvl="0" indent="-92075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sl-SI" sz="1600" kern="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2075" lvl="0" indent="-92075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l-SI" sz="1600" kern="0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zavarovanje kreditov za pripravo na izvoz</a:t>
            </a:r>
          </a:p>
          <a:p>
            <a:pPr marL="92075" lvl="0" indent="-92075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l-SI" sz="1600" kern="0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zavarovanje izvoznih kreditov</a:t>
            </a:r>
          </a:p>
          <a:p>
            <a:pPr marL="92075" lvl="0" indent="-92075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l-SI" sz="1600" kern="0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zavarovanje investicij (izhodnih)</a:t>
            </a:r>
          </a:p>
          <a:p>
            <a:pPr marL="92075" lvl="0" indent="-92075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l-SI" sz="1600" kern="0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zavarovanje bančnih garancij</a:t>
            </a:r>
          </a:p>
          <a:p>
            <a:pPr marL="92075" lvl="0" indent="-92075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l-SI" sz="1600" kern="0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zavarovanje terjatev</a:t>
            </a:r>
          </a:p>
          <a:p>
            <a:pPr algn="ctr"/>
            <a:endParaRPr lang="sl-SI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D277EE5-207C-45FB-B269-E237688F4D3A}"/>
              </a:ext>
            </a:extLst>
          </p:cNvPr>
          <p:cNvSpPr/>
          <p:nvPr/>
        </p:nvSpPr>
        <p:spPr>
          <a:xfrm>
            <a:off x="1002432" y="1218755"/>
            <a:ext cx="3106688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Zavarovanje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172BE5E-C447-4A91-BF0F-8CE759EDD020}"/>
              </a:ext>
            </a:extLst>
          </p:cNvPr>
          <p:cNvSpPr/>
          <p:nvPr/>
        </p:nvSpPr>
        <p:spPr>
          <a:xfrm>
            <a:off x="987232" y="4069206"/>
            <a:ext cx="3353112" cy="648072"/>
          </a:xfrm>
          <a:prstGeom prst="roundRect">
            <a:avLst/>
          </a:prstGeom>
          <a:solidFill>
            <a:schemeClr val="accent1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  <a:spcAft>
                <a:spcPts val="600"/>
              </a:spcAft>
              <a:defRPr/>
            </a:pPr>
            <a:r>
              <a:rPr lang="sl-SI" b="1" kern="0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Sklad lastniškega kapitala za MSP z EIF</a:t>
            </a:r>
            <a:endParaRPr lang="sl-SI" sz="2000" b="1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4D5802F-C68E-483A-9CB5-4736F3878D58}"/>
              </a:ext>
            </a:extLst>
          </p:cNvPr>
          <p:cNvSpPr/>
          <p:nvPr/>
        </p:nvSpPr>
        <p:spPr>
          <a:xfrm>
            <a:off x="5148064" y="1213283"/>
            <a:ext cx="3353112" cy="648072"/>
          </a:xfrm>
          <a:prstGeom prst="roundRect">
            <a:avLst/>
          </a:prstGeom>
          <a:solidFill>
            <a:schemeClr val="accent1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  <a:spcAft>
                <a:spcPts val="600"/>
              </a:spcAft>
              <a:defRPr/>
            </a:pPr>
            <a:r>
              <a:rPr lang="sl-SI" b="1" kern="0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Sklad skladov za Evropska kohezijska sredstva</a:t>
            </a:r>
            <a:endParaRPr lang="sl-SI" sz="2000" b="1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A79054C-F3F6-4865-B770-13A9C108A492}"/>
              </a:ext>
            </a:extLst>
          </p:cNvPr>
          <p:cNvSpPr/>
          <p:nvPr/>
        </p:nvSpPr>
        <p:spPr>
          <a:xfrm>
            <a:off x="5148064" y="3542909"/>
            <a:ext cx="3353112" cy="648072"/>
          </a:xfrm>
          <a:prstGeom prst="roundRect">
            <a:avLst/>
          </a:prstGeom>
          <a:solidFill>
            <a:schemeClr val="accent1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  <a:spcAft>
                <a:spcPts val="600"/>
              </a:spcAft>
              <a:defRPr/>
            </a:pPr>
            <a:r>
              <a:rPr lang="sl-SI" b="1" kern="0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Uradna razvojna pomoč (CMSR)</a:t>
            </a:r>
            <a:endParaRPr lang="sl-SI" sz="2000" b="1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919E55B-721C-4492-B803-F338F5248C4D}"/>
              </a:ext>
            </a:extLst>
          </p:cNvPr>
          <p:cNvSpPr/>
          <p:nvPr/>
        </p:nvSpPr>
        <p:spPr>
          <a:xfrm>
            <a:off x="5148064" y="2130084"/>
            <a:ext cx="3353112" cy="1150264"/>
          </a:xfrm>
          <a:prstGeom prst="roundRect">
            <a:avLst/>
          </a:prstGeom>
          <a:solidFill>
            <a:schemeClr val="accent1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  <a:spcAft>
                <a:spcPts val="600"/>
              </a:spcAft>
              <a:defRPr/>
            </a:pPr>
            <a:r>
              <a:rPr lang="sl-SI" b="1" kern="0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Vstopna točka za Evropsko inovacijsko svetovalno vozlišče – EIAH (</a:t>
            </a:r>
            <a:r>
              <a:rPr lang="sl-SI" b="1" kern="0" dirty="0" err="1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Junckerjev</a:t>
            </a:r>
            <a:r>
              <a:rPr lang="sl-SI" b="1" kern="0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načrt)</a:t>
            </a:r>
            <a:endParaRPr lang="sl-SI" sz="2000" b="1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3F61C5C-A6C1-4D3A-8FF3-066AE0D65B68}"/>
              </a:ext>
            </a:extLst>
          </p:cNvPr>
          <p:cNvSpPr/>
          <p:nvPr/>
        </p:nvSpPr>
        <p:spPr>
          <a:xfrm>
            <a:off x="5174312" y="4463193"/>
            <a:ext cx="3353112" cy="648072"/>
          </a:xfrm>
          <a:prstGeom prst="roundRect">
            <a:avLst/>
          </a:prstGeom>
          <a:solidFill>
            <a:schemeClr val="accent1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  <a:spcAft>
                <a:spcPts val="600"/>
              </a:spcAft>
              <a:defRPr/>
            </a:pPr>
            <a:r>
              <a:rPr lang="sl-SI" b="1" kern="0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Projektno financiranje</a:t>
            </a:r>
            <a:endParaRPr lang="sl-SI" sz="2000" b="1" dirty="0"/>
          </a:p>
        </p:txBody>
      </p:sp>
    </p:spTree>
    <p:extLst>
      <p:ext uri="{BB962C8B-B14F-4D97-AF65-F5344CB8AC3E}">
        <p14:creationId xmlns:p14="http://schemas.microsoft.com/office/powerpoint/2010/main" val="3439694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42803-3775-4E0E-991E-4B62C8D042D9}" type="slidenum">
              <a:rPr lang="sl-SI" smtClean="0"/>
              <a:pPr/>
              <a:t>5</a:t>
            </a:fld>
            <a:endParaRPr lang="sl-SI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7533895" y="3668903"/>
            <a:ext cx="10801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200" b="1" i="0" u="none" strike="noStrike" cap="none" normalizeH="0" baseline="0" dirty="0">
                <a:ln>
                  <a:noFill/>
                </a:ln>
                <a:solidFill>
                  <a:srgbClr val="00457C"/>
                </a:solidFill>
                <a:effectLst/>
                <a:latin typeface="Myriad Pro" pitchFamily="34" charset="0"/>
                <a:ea typeface="Times New Roman" pitchFamily="18" charset="0"/>
                <a:cs typeface="Arial" pitchFamily="34" charset="0"/>
              </a:rPr>
              <a:t>prisotni  v</a:t>
            </a:r>
            <a:r>
              <a:rPr kumimoji="0" lang="sl-SI" sz="1200" b="1" i="0" u="none" strike="noStrike" cap="none" normalizeH="0" baseline="0" dirty="0">
                <a:ln>
                  <a:noFill/>
                </a:ln>
                <a:solidFill>
                  <a:srgbClr val="00457C"/>
                </a:solidFill>
                <a:effectLst/>
                <a:latin typeface="Myriad Pro" pitchFamily="34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200" b="1" i="0" u="none" strike="noStrike" cap="none" normalizeH="0" baseline="0" dirty="0">
                <a:ln>
                  <a:noFill/>
                </a:ln>
                <a:solidFill>
                  <a:srgbClr val="00457C"/>
                </a:solidFill>
                <a:effectLst/>
                <a:latin typeface="Myriad Pro" pitchFamily="34" charset="0"/>
                <a:ea typeface="Times New Roman" pitchFamily="18" charset="0"/>
                <a:cs typeface="Times New Roman" pitchFamily="18" charset="0"/>
              </a:rPr>
              <a:t>116 državah</a:t>
            </a:r>
            <a:endParaRPr kumimoji="0" lang="sl-SI" sz="1200" b="1" i="0" u="none" strike="noStrike" cap="none" normalizeH="0" baseline="0" dirty="0">
              <a:ln>
                <a:noFill/>
              </a:ln>
              <a:solidFill>
                <a:srgbClr val="00457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2483385" y="4677463"/>
            <a:ext cx="41186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Myriad Pro" pitchFamily="34" charset="0"/>
                <a:ea typeface="Times New Roman" pitchFamily="18" charset="0"/>
                <a:cs typeface="Arial" pitchFamily="34" charset="0"/>
              </a:rPr>
              <a:t>Učinki Skupine SID banke v letu 2018</a:t>
            </a:r>
            <a:endParaRPr kumimoji="0" lang="sl-SI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2824" y="3566244"/>
            <a:ext cx="631701" cy="63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6804248" y="188640"/>
            <a:ext cx="2160240" cy="7200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2160" y="4879608"/>
            <a:ext cx="1304751" cy="127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475" y="297299"/>
            <a:ext cx="6313214" cy="598468"/>
          </a:xfrm>
        </p:spPr>
        <p:txBody>
          <a:bodyPr/>
          <a:lstStyle/>
          <a:p>
            <a:pPr algn="l"/>
            <a:r>
              <a:rPr lang="sl-SI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Rast slovenskega BDP je komponentna,                          izvoz poganja večino slovenske gospodarske rasti.</a:t>
            </a:r>
            <a:endParaRPr lang="sl-SI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4213" y="4314527"/>
            <a:ext cx="1389787" cy="1136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E64094A6-9350-4761-AE08-23FA12037093}"/>
              </a:ext>
            </a:extLst>
          </p:cNvPr>
          <p:cNvSpPr txBox="1"/>
          <p:nvPr/>
        </p:nvSpPr>
        <p:spPr>
          <a:xfrm>
            <a:off x="1136595" y="3213556"/>
            <a:ext cx="1304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b="1" dirty="0">
                <a:solidFill>
                  <a:srgbClr val="1F497D"/>
                </a:solidFill>
                <a:latin typeface="Myriad Pro" pitchFamily="34" charset="0"/>
                <a:cs typeface="Arial" pitchFamily="34" charset="0"/>
              </a:rPr>
              <a:t>10,1 mrd €</a:t>
            </a:r>
          </a:p>
          <a:p>
            <a:r>
              <a:rPr lang="sl-SI" sz="1200" dirty="0">
                <a:solidFill>
                  <a:srgbClr val="1F497D"/>
                </a:solidFill>
                <a:latin typeface="Myriad Pro" pitchFamily="34" charset="0"/>
                <a:cs typeface="Arial" pitchFamily="34" charset="0"/>
              </a:rPr>
              <a:t>dodatne prodaje</a:t>
            </a:r>
            <a:endParaRPr lang="en-GB" sz="1200" dirty="0">
              <a:solidFill>
                <a:srgbClr val="1F497D"/>
              </a:solidFill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3E920398-6CB4-42C1-9852-700D8F73BA1F}"/>
              </a:ext>
            </a:extLst>
          </p:cNvPr>
          <p:cNvSpPr txBox="1"/>
          <p:nvPr/>
        </p:nvSpPr>
        <p:spPr>
          <a:xfrm>
            <a:off x="1152026" y="1531905"/>
            <a:ext cx="1249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b="1" dirty="0">
                <a:solidFill>
                  <a:srgbClr val="1F497D"/>
                </a:solidFill>
                <a:latin typeface="Myriad Pro" pitchFamily="34" charset="0"/>
                <a:cs typeface="Arial" pitchFamily="34" charset="0"/>
              </a:rPr>
              <a:t>4,1 mrd € </a:t>
            </a:r>
            <a:r>
              <a:rPr lang="sl-SI" sz="1200" dirty="0">
                <a:solidFill>
                  <a:srgbClr val="1F497D"/>
                </a:solidFill>
                <a:latin typeface="Myriad Pro" pitchFamily="34" charset="0"/>
                <a:cs typeface="Arial" pitchFamily="34" charset="0"/>
              </a:rPr>
              <a:t>dodatnega BDP</a:t>
            </a:r>
            <a:endParaRPr lang="en-GB" sz="1200" dirty="0">
              <a:solidFill>
                <a:srgbClr val="1F497D"/>
              </a:solidFill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26" name="PoljeZBesedilom 25">
            <a:extLst>
              <a:ext uri="{FF2B5EF4-FFF2-40B4-BE49-F238E27FC236}">
                <a16:creationId xmlns:a16="http://schemas.microsoft.com/office/drawing/2014/main" id="{A02A0D95-561B-44C4-8C65-D39623D7BE45}"/>
              </a:ext>
            </a:extLst>
          </p:cNvPr>
          <p:cNvSpPr txBox="1"/>
          <p:nvPr/>
        </p:nvSpPr>
        <p:spPr>
          <a:xfrm>
            <a:off x="1075604" y="5148058"/>
            <a:ext cx="1225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b="1" dirty="0">
                <a:solidFill>
                  <a:srgbClr val="1F497D"/>
                </a:solidFill>
                <a:latin typeface="Myriad Pro" pitchFamily="34" charset="0"/>
                <a:cs typeface="Arial" pitchFamily="34" charset="0"/>
              </a:rPr>
              <a:t>23.900 </a:t>
            </a:r>
            <a:r>
              <a:rPr lang="sl-SI" sz="1200" dirty="0">
                <a:solidFill>
                  <a:srgbClr val="1F497D"/>
                </a:solidFill>
                <a:latin typeface="Myriad Pro" pitchFamily="34" charset="0"/>
                <a:cs typeface="Arial" pitchFamily="34" charset="0"/>
              </a:rPr>
              <a:t>novih zaposlitev</a:t>
            </a:r>
            <a:endParaRPr lang="en-GB" sz="1200" dirty="0">
              <a:solidFill>
                <a:srgbClr val="1F497D"/>
              </a:solidFill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28" name="PoljeZBesedilom 27">
            <a:extLst>
              <a:ext uri="{FF2B5EF4-FFF2-40B4-BE49-F238E27FC236}">
                <a16:creationId xmlns:a16="http://schemas.microsoft.com/office/drawing/2014/main" id="{C9251BD7-AD57-4C7F-B6EB-1852DF0C21A9}"/>
              </a:ext>
            </a:extLst>
          </p:cNvPr>
          <p:cNvSpPr txBox="1"/>
          <p:nvPr/>
        </p:nvSpPr>
        <p:spPr>
          <a:xfrm>
            <a:off x="1251928" y="2299213"/>
            <a:ext cx="1074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b="1" dirty="0">
                <a:solidFill>
                  <a:srgbClr val="1F497D"/>
                </a:solidFill>
                <a:latin typeface="Myriad Pro" pitchFamily="34" charset="0"/>
                <a:cs typeface="Arial" pitchFamily="34" charset="0"/>
              </a:rPr>
              <a:t>4,8 mrd € </a:t>
            </a:r>
            <a:r>
              <a:rPr lang="sl-SI" sz="1200" dirty="0">
                <a:solidFill>
                  <a:srgbClr val="1F497D"/>
                </a:solidFill>
                <a:latin typeface="Myriad Pro" pitchFamily="34" charset="0"/>
                <a:cs typeface="Arial" pitchFamily="34" charset="0"/>
              </a:rPr>
              <a:t>dodatnega izvoza</a:t>
            </a:r>
            <a:endParaRPr lang="en-GB" sz="1200" dirty="0">
              <a:solidFill>
                <a:srgbClr val="1F497D"/>
              </a:solidFill>
              <a:latin typeface="Myriad Pro" pitchFamily="34" charset="0"/>
              <a:cs typeface="Arial" pitchFamily="34" charset="0"/>
            </a:endParaRP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7EBEF224-4FE7-42CC-A3CA-CB55CD0E14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706" y="3143596"/>
            <a:ext cx="742950" cy="704850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7BC3D6D2-19E1-4447-9E19-CC65158691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512" y="1363596"/>
            <a:ext cx="803517" cy="691398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6ECC0F0C-A496-48A8-92C4-B7F9EE2A09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893" y="4966432"/>
            <a:ext cx="762000" cy="742950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FFC10F79-3215-435D-99AD-88DA22BA91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612" y="2275445"/>
            <a:ext cx="723900" cy="647700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6111AB00-BB9C-40BA-8333-2120AD27CE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01949" y="5154867"/>
            <a:ext cx="742950" cy="685800"/>
          </a:xfrm>
          <a:prstGeom prst="rect">
            <a:avLst/>
          </a:prstGeom>
        </p:spPr>
      </p:pic>
      <p:sp>
        <p:nvSpPr>
          <p:cNvPr id="34" name="PoljeZBesedilom 33">
            <a:extLst>
              <a:ext uri="{FF2B5EF4-FFF2-40B4-BE49-F238E27FC236}">
                <a16:creationId xmlns:a16="http://schemas.microsoft.com/office/drawing/2014/main" id="{9CB88520-7216-44EA-BA05-375E6450DA52}"/>
              </a:ext>
            </a:extLst>
          </p:cNvPr>
          <p:cNvSpPr txBox="1"/>
          <p:nvPr/>
        </p:nvSpPr>
        <p:spPr>
          <a:xfrm>
            <a:off x="3144899" y="5169329"/>
            <a:ext cx="1349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>
                <a:solidFill>
                  <a:srgbClr val="1F497D"/>
                </a:solidFill>
                <a:latin typeface="Myriad Pro" pitchFamily="34" charset="0"/>
                <a:cs typeface="Arial" pitchFamily="34" charset="0"/>
              </a:rPr>
              <a:t>financiranih </a:t>
            </a:r>
            <a:r>
              <a:rPr lang="sl-SI" sz="1200" b="1" dirty="0">
                <a:solidFill>
                  <a:srgbClr val="1F497D"/>
                </a:solidFill>
                <a:latin typeface="Myriad Pro" pitchFamily="34" charset="0"/>
                <a:cs typeface="Arial" pitchFamily="34" charset="0"/>
              </a:rPr>
              <a:t>500</a:t>
            </a:r>
            <a:r>
              <a:rPr lang="sl-SI" sz="1200" dirty="0">
                <a:solidFill>
                  <a:srgbClr val="1F497D"/>
                </a:solidFill>
                <a:latin typeface="Myriad Pro" pitchFamily="34" charset="0"/>
                <a:cs typeface="Arial" pitchFamily="34" charset="0"/>
              </a:rPr>
              <a:t> pravnih oseb v skupnem znesku </a:t>
            </a:r>
            <a:r>
              <a:rPr lang="sl-SI" sz="1200" b="1" dirty="0">
                <a:solidFill>
                  <a:srgbClr val="1F497D"/>
                </a:solidFill>
                <a:latin typeface="Myriad Pro" pitchFamily="34" charset="0"/>
                <a:cs typeface="Arial" pitchFamily="34" charset="0"/>
              </a:rPr>
              <a:t>478 mio €</a:t>
            </a:r>
            <a:endParaRPr lang="en-GB" sz="1200" b="1" dirty="0">
              <a:solidFill>
                <a:srgbClr val="1F497D"/>
              </a:solidFill>
              <a:latin typeface="Myriad Pro" pitchFamily="34" charset="0"/>
              <a:cs typeface="Arial" pitchFamily="34" charset="0"/>
            </a:endParaRPr>
          </a:p>
        </p:txBody>
      </p:sp>
      <p:pic>
        <p:nvPicPr>
          <p:cNvPr id="20" name="Slika 19">
            <a:extLst>
              <a:ext uri="{FF2B5EF4-FFF2-40B4-BE49-F238E27FC236}">
                <a16:creationId xmlns:a16="http://schemas.microsoft.com/office/drawing/2014/main" id="{6B9A4530-10E4-4159-88C1-64360222EE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15704" y="5137439"/>
            <a:ext cx="638175" cy="828675"/>
          </a:xfrm>
          <a:prstGeom prst="rect">
            <a:avLst/>
          </a:prstGeom>
        </p:spPr>
      </p:pic>
      <p:sp>
        <p:nvSpPr>
          <p:cNvPr id="36" name="PoljeZBesedilom 35">
            <a:extLst>
              <a:ext uri="{FF2B5EF4-FFF2-40B4-BE49-F238E27FC236}">
                <a16:creationId xmlns:a16="http://schemas.microsoft.com/office/drawing/2014/main" id="{409F1CE1-DDC7-43C8-BDB8-217CAE5A55A3}"/>
              </a:ext>
            </a:extLst>
          </p:cNvPr>
          <p:cNvSpPr txBox="1"/>
          <p:nvPr/>
        </p:nvSpPr>
        <p:spPr>
          <a:xfrm>
            <a:off x="5099377" y="5110390"/>
            <a:ext cx="1349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>
                <a:solidFill>
                  <a:srgbClr val="1F497D"/>
                </a:solidFill>
                <a:latin typeface="Myriad Pro" pitchFamily="34" charset="0"/>
                <a:cs typeface="Arial" pitchFamily="34" charset="0"/>
              </a:rPr>
              <a:t>zavarovanih ali financiranih več kot </a:t>
            </a:r>
            <a:r>
              <a:rPr lang="sl-SI" sz="1200" b="1" dirty="0">
                <a:solidFill>
                  <a:srgbClr val="1F497D"/>
                </a:solidFill>
                <a:latin typeface="Myriad Pro" pitchFamily="34" charset="0"/>
                <a:cs typeface="Arial" pitchFamily="34" charset="0"/>
              </a:rPr>
              <a:t>2.200 podjetij </a:t>
            </a:r>
            <a:endParaRPr lang="en-GB" sz="1200" b="1" dirty="0">
              <a:solidFill>
                <a:srgbClr val="1F497D"/>
              </a:solidFill>
              <a:latin typeface="Myriad Pro" pitchFamily="34" charset="0"/>
              <a:cs typeface="Arial" pitchFamily="34" charset="0"/>
            </a:endParaRPr>
          </a:p>
        </p:txBody>
      </p:sp>
      <p:pic>
        <p:nvPicPr>
          <p:cNvPr id="21" name="Slika 20">
            <a:extLst>
              <a:ext uri="{FF2B5EF4-FFF2-40B4-BE49-F238E27FC236}">
                <a16:creationId xmlns:a16="http://schemas.microsoft.com/office/drawing/2014/main" id="{A2EC66F8-87C4-4581-8B21-679610873FE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14031" y="2577381"/>
            <a:ext cx="733425" cy="714375"/>
          </a:xfrm>
          <a:prstGeom prst="rect">
            <a:avLst/>
          </a:prstGeom>
        </p:spPr>
      </p:pic>
      <p:sp>
        <p:nvSpPr>
          <p:cNvPr id="38" name="PoljeZBesedilom 37">
            <a:extLst>
              <a:ext uri="{FF2B5EF4-FFF2-40B4-BE49-F238E27FC236}">
                <a16:creationId xmlns:a16="http://schemas.microsoft.com/office/drawing/2014/main" id="{6686E074-D1B3-47B7-A79B-9F0670675695}"/>
              </a:ext>
            </a:extLst>
          </p:cNvPr>
          <p:cNvSpPr txBox="1"/>
          <p:nvPr/>
        </p:nvSpPr>
        <p:spPr>
          <a:xfrm>
            <a:off x="7533895" y="2519217"/>
            <a:ext cx="13498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b="1" dirty="0">
                <a:solidFill>
                  <a:srgbClr val="00457C"/>
                </a:solidFill>
                <a:latin typeface="Myriad Pro" pitchFamily="34" charset="0"/>
                <a:cs typeface="Arial" pitchFamily="34" charset="0"/>
              </a:rPr>
              <a:t>20 % pokritost slovenskega izvoza </a:t>
            </a:r>
            <a:r>
              <a:rPr lang="sl-SI" sz="1200" dirty="0">
                <a:solidFill>
                  <a:srgbClr val="00457C"/>
                </a:solidFill>
                <a:latin typeface="Myriad Pro" pitchFamily="34" charset="0"/>
                <a:cs typeface="Arial" pitchFamily="34" charset="0"/>
              </a:rPr>
              <a:t>s produkti Skupine SID banka</a:t>
            </a:r>
            <a:endParaRPr lang="en-GB" sz="1200" dirty="0">
              <a:solidFill>
                <a:srgbClr val="00457C"/>
              </a:solidFill>
              <a:latin typeface="Myriad Pro" pitchFamily="34" charset="0"/>
              <a:cs typeface="Arial" pitchFamily="34" charset="0"/>
            </a:endParaRPr>
          </a:p>
        </p:txBody>
      </p:sp>
      <p:pic>
        <p:nvPicPr>
          <p:cNvPr id="40" name="Slika 39">
            <a:extLst>
              <a:ext uri="{FF2B5EF4-FFF2-40B4-BE49-F238E27FC236}">
                <a16:creationId xmlns:a16="http://schemas.microsoft.com/office/drawing/2014/main" id="{FD251AE7-2CF1-49FC-AF91-9B18A6EE09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601" y="4055014"/>
            <a:ext cx="742950" cy="704850"/>
          </a:xfrm>
          <a:prstGeom prst="rect">
            <a:avLst/>
          </a:prstGeom>
        </p:spPr>
      </p:pic>
      <p:sp>
        <p:nvSpPr>
          <p:cNvPr id="41" name="PoljeZBesedilom 40">
            <a:extLst>
              <a:ext uri="{FF2B5EF4-FFF2-40B4-BE49-F238E27FC236}">
                <a16:creationId xmlns:a16="http://schemas.microsoft.com/office/drawing/2014/main" id="{DD18D349-A741-4C4C-8BE4-D12A9420C2CD}"/>
              </a:ext>
            </a:extLst>
          </p:cNvPr>
          <p:cNvSpPr txBox="1"/>
          <p:nvPr/>
        </p:nvSpPr>
        <p:spPr>
          <a:xfrm>
            <a:off x="1136595" y="4055014"/>
            <a:ext cx="1304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b="1" dirty="0">
                <a:solidFill>
                  <a:srgbClr val="1F497D"/>
                </a:solidFill>
                <a:latin typeface="Myriad Pro" pitchFamily="34" charset="0"/>
                <a:cs typeface="Arial" pitchFamily="34" charset="0"/>
              </a:rPr>
              <a:t>8,7 mrd €</a:t>
            </a:r>
          </a:p>
          <a:p>
            <a:r>
              <a:rPr lang="sl-SI" sz="1200" dirty="0">
                <a:solidFill>
                  <a:srgbClr val="1F497D"/>
                </a:solidFill>
                <a:latin typeface="Myriad Pro" pitchFamily="34" charset="0"/>
                <a:cs typeface="Arial" pitchFamily="34" charset="0"/>
              </a:rPr>
              <a:t>finančnih storitev Skupine SID banka</a:t>
            </a:r>
            <a:endParaRPr lang="en-GB" sz="1200" dirty="0">
              <a:solidFill>
                <a:srgbClr val="1F497D"/>
              </a:solidFill>
              <a:latin typeface="Myriad Pro" pitchFamily="34" charset="0"/>
              <a:cs typeface="Arial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C28194E-FEE5-4771-8791-FA6E4803EC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30449" y="1025462"/>
            <a:ext cx="3373272" cy="3577961"/>
          </a:xfrm>
          <a:prstGeom prst="rect">
            <a:avLst/>
          </a:prstGeom>
        </p:spPr>
      </p:pic>
      <p:sp>
        <p:nvSpPr>
          <p:cNvPr id="29" name="PoljeZBesedilom 28">
            <a:extLst>
              <a:ext uri="{FF2B5EF4-FFF2-40B4-BE49-F238E27FC236}">
                <a16:creationId xmlns:a16="http://schemas.microsoft.com/office/drawing/2014/main" id="{75EB1D41-E258-4C8C-950A-777C54E036E1}"/>
              </a:ext>
            </a:extLst>
          </p:cNvPr>
          <p:cNvSpPr txBox="1"/>
          <p:nvPr/>
        </p:nvSpPr>
        <p:spPr>
          <a:xfrm>
            <a:off x="7473912" y="1249996"/>
            <a:ext cx="153520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b="1" dirty="0">
                <a:solidFill>
                  <a:srgbClr val="1F497D"/>
                </a:solidFill>
                <a:latin typeface="Myriad Pro" pitchFamily="34" charset="0"/>
                <a:cs typeface="Arial" pitchFamily="34" charset="0"/>
              </a:rPr>
              <a:t>za vsakim 5 eur slovenskega izvoza </a:t>
            </a:r>
            <a:r>
              <a:rPr lang="sl-SI" sz="1400" dirty="0">
                <a:solidFill>
                  <a:srgbClr val="1F497D"/>
                </a:solidFill>
                <a:latin typeface="Myriad Pro" pitchFamily="34" charset="0"/>
                <a:cs typeface="Arial" pitchFamily="34" charset="0"/>
              </a:rPr>
              <a:t>stoji skupina SID banke</a:t>
            </a:r>
            <a:endParaRPr lang="en-GB" sz="1400" dirty="0">
              <a:solidFill>
                <a:srgbClr val="1F497D"/>
              </a:solidFill>
              <a:latin typeface="Myriad Pro" pitchFamily="34" charset="0"/>
              <a:cs typeface="Arial" pitchFamily="34" charset="0"/>
            </a:endParaRPr>
          </a:p>
        </p:txBody>
      </p:sp>
      <p:pic>
        <p:nvPicPr>
          <p:cNvPr id="30" name="Slika 29">
            <a:extLst>
              <a:ext uri="{FF2B5EF4-FFF2-40B4-BE49-F238E27FC236}">
                <a16:creationId xmlns:a16="http://schemas.microsoft.com/office/drawing/2014/main" id="{B72C285E-EC76-4EC0-8210-21EF996085A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03948" y="1424379"/>
            <a:ext cx="733425" cy="7143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AF7498-F5CD-4957-B9A0-A7880C657BB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02018" y="311078"/>
            <a:ext cx="2104881" cy="48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297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64088" y="6250096"/>
            <a:ext cx="1251065" cy="536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05384" y="6319668"/>
            <a:ext cx="2078101" cy="396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Naslov 9">
            <a:extLst>
              <a:ext uri="{FF2B5EF4-FFF2-40B4-BE49-F238E27FC236}">
                <a16:creationId xmlns:a16="http://schemas.microsoft.com/office/drawing/2014/main" id="{E19E4921-8499-4C3F-BB5C-7E803F55E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200" y="339893"/>
            <a:ext cx="8103601" cy="792162"/>
          </a:xfrm>
        </p:spPr>
        <p:txBody>
          <a:bodyPr/>
          <a:lstStyle/>
          <a:p>
            <a:pPr algn="l"/>
            <a:r>
              <a:rPr lang="sl-SI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1,56 milijard €</a:t>
            </a:r>
            <a:r>
              <a:rPr lang="sl-SI" sz="2400" b="1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povratnih sredstev</a:t>
            </a:r>
            <a:endParaRPr lang="en-GB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0B9E36B-039F-443D-A095-847CF2A45347}"/>
              </a:ext>
            </a:extLst>
          </p:cNvPr>
          <p:cNvSpPr/>
          <p:nvPr/>
        </p:nvSpPr>
        <p:spPr>
          <a:xfrm>
            <a:off x="262689" y="3012915"/>
            <a:ext cx="2849677" cy="70061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b="1" u="sng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Neposredno financiranje </a:t>
            </a:r>
            <a:r>
              <a:rPr lang="sl-SI" sz="1600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finančnim inženiringom </a:t>
            </a:r>
            <a:r>
              <a:rPr lang="sl-SI" sz="1600" b="1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607,5 mio € 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BAA9FD11-9990-4448-A282-DF3E722C6B89}"/>
              </a:ext>
            </a:extLst>
          </p:cNvPr>
          <p:cNvSpPr/>
          <p:nvPr/>
        </p:nvSpPr>
        <p:spPr>
          <a:xfrm>
            <a:off x="45741" y="3773977"/>
            <a:ext cx="3112366" cy="203128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u="sng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Posojilni skladi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400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200 mio €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1400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turizem 160 mio €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1400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izvoz 50 mio €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1400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naložbe 77,5 mio €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1400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potrpežljiva posojila 200 </a:t>
            </a:r>
            <a:r>
              <a:rPr lang="sl-SI" sz="1200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mio € </a:t>
            </a:r>
          </a:p>
          <a:p>
            <a:pPr algn="ctr"/>
            <a:r>
              <a:rPr lang="sl-SI" sz="1400" u="sng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Financiranje občin</a:t>
            </a:r>
          </a:p>
          <a:p>
            <a:pPr algn="ctr"/>
            <a:r>
              <a:rPr lang="sl-SI" sz="1400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 mio € 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1A24682-4F2B-47B4-A7F0-9B82FD6763F2}"/>
              </a:ext>
            </a:extLst>
          </p:cNvPr>
          <p:cNvSpPr/>
          <p:nvPr/>
        </p:nvSpPr>
        <p:spPr>
          <a:xfrm>
            <a:off x="192889" y="1212425"/>
            <a:ext cx="2849676" cy="1549924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u="sng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Končni prejemniki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400" dirty="0" err="1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s.p</a:t>
            </a:r>
            <a:r>
              <a:rPr lang="sl-SI" sz="1400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400" dirty="0" err="1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mikro</a:t>
            </a:r>
            <a:r>
              <a:rPr lang="sl-SI" sz="1400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podjetja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400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400" dirty="0" err="1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Mid</a:t>
            </a:r>
            <a:r>
              <a:rPr lang="sl-SI" sz="1400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-Cap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400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velika podjetja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400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občine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15963ACD-298A-485A-8F14-C6C1890C6812}"/>
              </a:ext>
            </a:extLst>
          </p:cNvPr>
          <p:cNvSpPr/>
          <p:nvPr/>
        </p:nvSpPr>
        <p:spPr>
          <a:xfrm>
            <a:off x="3203848" y="3512746"/>
            <a:ext cx="2999005" cy="243653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b="1" u="sng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Posredno</a:t>
            </a:r>
          </a:p>
          <a:p>
            <a:pPr algn="ctr"/>
            <a:r>
              <a:rPr lang="sl-SI" sz="1400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preko poslovnih bank, hranilnic in skladov</a:t>
            </a:r>
            <a:endParaRPr lang="sl-SI" sz="1400" dirty="0">
              <a:solidFill>
                <a:srgbClr val="00457C"/>
              </a:solidFill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sl-SI" sz="14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sl-SI" sz="1400" u="sng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Posojila RRI</a:t>
            </a:r>
          </a:p>
          <a:p>
            <a:pPr algn="ctr"/>
            <a:r>
              <a:rPr lang="sl-SI" sz="1400" dirty="0" err="1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Sberbank</a:t>
            </a:r>
            <a:r>
              <a:rPr lang="sl-SI" sz="1400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30 mio € </a:t>
            </a:r>
          </a:p>
          <a:p>
            <a:pPr algn="ctr"/>
            <a:endParaRPr lang="sl-SI" sz="1400" u="sng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sl-SI" sz="1400" u="sng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Mikrokrediti</a:t>
            </a:r>
          </a:p>
          <a:p>
            <a:pPr algn="ctr"/>
            <a:r>
              <a:rPr lang="sl-SI" sz="1400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SPS 28 mio € </a:t>
            </a:r>
          </a:p>
          <a:p>
            <a:pPr algn="ctr"/>
            <a:r>
              <a:rPr lang="sl-SI" sz="1400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Primorska hranilnica 15 mio € </a:t>
            </a:r>
          </a:p>
          <a:p>
            <a:pPr algn="ctr"/>
            <a:endParaRPr lang="sl-SI" sz="14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E9CE495-1EDE-4916-A282-8DEBB84BA88D}"/>
              </a:ext>
            </a:extLst>
          </p:cNvPr>
          <p:cNvSpPr/>
          <p:nvPr/>
        </p:nvSpPr>
        <p:spPr>
          <a:xfrm>
            <a:off x="6271422" y="2852936"/>
            <a:ext cx="2726766" cy="309634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b="1" u="sng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Neposredno</a:t>
            </a:r>
          </a:p>
          <a:p>
            <a:pPr algn="ctr"/>
            <a:r>
              <a:rPr lang="sl-SI" sz="1400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SID banka</a:t>
            </a:r>
          </a:p>
          <a:p>
            <a:pPr algn="ctr"/>
            <a:endParaRPr lang="sl-SI" sz="1400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sl-SI" sz="1400" u="sng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Posojila RRI</a:t>
            </a:r>
          </a:p>
          <a:p>
            <a:pPr algn="ctr"/>
            <a:r>
              <a:rPr lang="sl-SI" sz="1400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 mio € </a:t>
            </a:r>
          </a:p>
          <a:p>
            <a:pPr algn="ctr"/>
            <a:r>
              <a:rPr lang="sl-SI" sz="1400" u="sng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Posojila Urbani razvoj</a:t>
            </a:r>
          </a:p>
          <a:p>
            <a:pPr algn="ctr"/>
            <a:r>
              <a:rPr lang="sl-SI" sz="1400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mio € </a:t>
            </a:r>
          </a:p>
          <a:p>
            <a:pPr algn="ctr"/>
            <a:r>
              <a:rPr lang="sl-SI" sz="1400" u="sng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Posojila Energetska učinkovitost</a:t>
            </a:r>
            <a:r>
              <a:rPr lang="sl-SI" sz="1400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sl-SI" sz="1400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 mio€ </a:t>
            </a:r>
          </a:p>
          <a:p>
            <a:pPr algn="ctr"/>
            <a:r>
              <a:rPr lang="sl-SI" sz="1400" u="sng" dirty="0" err="1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Portfeljske</a:t>
            </a:r>
            <a:r>
              <a:rPr lang="sl-SI" sz="1400" u="sng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garancije za MSP</a:t>
            </a:r>
            <a:r>
              <a:rPr lang="sl-SI" sz="1400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65 mio € </a:t>
            </a:r>
          </a:p>
          <a:p>
            <a:pPr algn="ctr"/>
            <a:r>
              <a:rPr lang="sl-SI" sz="1400" u="sng" dirty="0" err="1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Portfeljske</a:t>
            </a:r>
            <a:r>
              <a:rPr lang="sl-SI" sz="1400" u="sng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garancije za RRI</a:t>
            </a:r>
            <a:r>
              <a:rPr lang="sl-SI" sz="1400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sl-SI" sz="1400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mio € 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CE7D037-FEB1-4774-A1DD-D31B25304501}"/>
              </a:ext>
            </a:extLst>
          </p:cNvPr>
          <p:cNvSpPr/>
          <p:nvPr/>
        </p:nvSpPr>
        <p:spPr>
          <a:xfrm>
            <a:off x="2573636" y="1121960"/>
            <a:ext cx="2849677" cy="700610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b="1" u="sng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Posredno financiranje</a:t>
            </a:r>
            <a:r>
              <a:rPr lang="sl-SI" sz="1600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preko finančnih posrednikov</a:t>
            </a:r>
          </a:p>
          <a:p>
            <a:pPr algn="ctr"/>
            <a:r>
              <a:rPr lang="sl-SI" sz="1600" b="1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700 mio €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9BF1007B-7EE6-4737-8227-8C9B01EAFA6E}"/>
              </a:ext>
            </a:extLst>
          </p:cNvPr>
          <p:cNvSpPr/>
          <p:nvPr/>
        </p:nvSpPr>
        <p:spPr>
          <a:xfrm>
            <a:off x="3998474" y="2704834"/>
            <a:ext cx="2849677" cy="70061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b="1" u="sng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Sklad skladov</a:t>
            </a:r>
          </a:p>
          <a:p>
            <a:pPr algn="ctr"/>
            <a:r>
              <a:rPr lang="sl-SI" sz="1600" b="1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253 mio € </a:t>
            </a:r>
          </a:p>
          <a:p>
            <a:pPr algn="ctr"/>
            <a:endParaRPr lang="sl-SI" sz="1600" b="1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C0CCF9-7CD7-4C54-BE3B-B5C74324B0CF}"/>
              </a:ext>
            </a:extLst>
          </p:cNvPr>
          <p:cNvSpPr txBox="1"/>
          <p:nvPr/>
        </p:nvSpPr>
        <p:spPr>
          <a:xfrm>
            <a:off x="5179674" y="3154305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plus finančni vzvod</a:t>
            </a:r>
          </a:p>
        </p:txBody>
      </p:sp>
    </p:spTree>
    <p:extLst>
      <p:ext uri="{BB962C8B-B14F-4D97-AF65-F5344CB8AC3E}">
        <p14:creationId xmlns:p14="http://schemas.microsoft.com/office/powerpoint/2010/main" val="4185226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79512" y="1016397"/>
            <a:ext cx="8280920" cy="5228828"/>
          </a:xfrm>
        </p:spPr>
        <p:txBody>
          <a:bodyPr/>
          <a:lstStyle/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l-S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Financiranje naložb in kapitalskega utrjevanja (MSP 6)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l-S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Financiranje tekočega poslovanja s kapitalsko utrditvijo (MSP 7)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l-S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Financiranje občin</a:t>
            </a:r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l-S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Financiranje naložb za trajnostno rast turizma (Turizem 1)</a:t>
            </a:r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l-S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Financiranje naložb v gozdno-predelovalno verigo (Les 1)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l-S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Financiranje izvoza izven EU (Internacionalizacija MSP)                  ter poslovanja MSP (MSP 8)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Financiranje naložbenih projektov                                                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</a:pPr>
            <a:r>
              <a:rPr lang="sl-S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v gospodarstvu (Naložbe 1)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</a:pPr>
            <a:endParaRPr lang="sl-SI" sz="800" dirty="0">
              <a:solidFill>
                <a:srgbClr val="B51E17"/>
              </a:solidFill>
            </a:endParaRPr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sl-SI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sl-SI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sl-SI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9C02-2F15-49BA-A033-C5BE3E3094B6}" type="slidenum">
              <a:rPr lang="sl-SI" smtClean="0"/>
              <a:pPr/>
              <a:t>7</a:t>
            </a:fld>
            <a:endParaRPr lang="sl-SI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845BDE9-1B06-4102-B82C-B7CC18055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7" y="404664"/>
            <a:ext cx="7235825" cy="549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800">
                <a:solidFill>
                  <a:srgbClr val="B51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ctr" eaLnBrk="1" hangingPunct="1">
              <a:defRPr sz="4400">
                <a:solidFill>
                  <a:srgbClr val="B51E17"/>
                </a:solidFill>
              </a:defRPr>
            </a:lvl2pPr>
            <a:lvl3pPr algn="ctr" eaLnBrk="1" hangingPunct="1">
              <a:defRPr sz="4400">
                <a:solidFill>
                  <a:srgbClr val="B51E17"/>
                </a:solidFill>
              </a:defRPr>
            </a:lvl3pPr>
            <a:lvl4pPr algn="ctr" eaLnBrk="1" hangingPunct="1">
              <a:defRPr sz="4400">
                <a:solidFill>
                  <a:srgbClr val="B51E17"/>
                </a:solidFill>
              </a:defRPr>
            </a:lvl4pPr>
            <a:lvl5pPr algn="ctr" eaLnBrk="1" hangingPunct="1">
              <a:defRPr sz="4400">
                <a:solidFill>
                  <a:srgbClr val="B51E17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B51E17"/>
                </a:solidFill>
              </a:defRPr>
            </a:lvl9pPr>
          </a:lstStyle>
          <a:p>
            <a:r>
              <a:rPr lang="sl-SI" sz="2400" b="1" dirty="0"/>
              <a:t>Neposredno (direktno) financiranje 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A6763410-F555-43CD-BAB9-15BB258A1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8797" y="2398895"/>
            <a:ext cx="445047" cy="475529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E405198B-0367-4DFD-8597-B22645001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3488" y="2971993"/>
            <a:ext cx="451143" cy="475529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B4FAE085-1435-4420-8E13-C9EC67731F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5867" y="3903628"/>
            <a:ext cx="451143" cy="47552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7298DD57-B74E-44BC-B0B5-969FED0981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3206" y="4653136"/>
            <a:ext cx="451143" cy="47552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FD7E934-B7BA-4C8C-A832-4A799A8849EC}"/>
              </a:ext>
            </a:extLst>
          </p:cNvPr>
          <p:cNvSpPr/>
          <p:nvPr/>
        </p:nvSpPr>
        <p:spPr>
          <a:xfrm rot="19974971">
            <a:off x="4128349" y="4164658"/>
            <a:ext cx="4873877" cy="10081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Nacionalne strategije (Les je lep, Strategija trajnostne rasti slovenskega turizma, Internacionalizacija, idr.)</a:t>
            </a:r>
          </a:p>
        </p:txBody>
      </p:sp>
    </p:spTree>
    <p:extLst>
      <p:ext uri="{BB962C8B-B14F-4D97-AF65-F5344CB8AC3E}">
        <p14:creationId xmlns:p14="http://schemas.microsoft.com/office/powerpoint/2010/main" val="4183209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588" y="197499"/>
            <a:ext cx="7345412" cy="792162"/>
          </a:xfrm>
        </p:spPr>
        <p:txBody>
          <a:bodyPr/>
          <a:lstStyle/>
          <a:p>
            <a:pPr algn="l"/>
            <a:r>
              <a:rPr lang="pl-P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Digitalizacija (ustreznost upravičencev, oddaje vlog za neposredno financiranje)</a:t>
            </a:r>
            <a:endParaRPr lang="sl-SI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42803-3775-4E0E-991E-4B62C8D042D9}" type="slidenum">
              <a:rPr lang="sl-SI" smtClean="0"/>
              <a:pPr/>
              <a:t>8</a:t>
            </a:fld>
            <a:endParaRPr lang="sl-SI" dirty="0"/>
          </a:p>
        </p:txBody>
      </p:sp>
      <p:pic>
        <p:nvPicPr>
          <p:cNvPr id="2068" name="Picture 2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844824"/>
            <a:ext cx="4045071" cy="295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78929"/>
            <a:ext cx="4248472" cy="334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ravokotnik 5"/>
          <p:cNvSpPr/>
          <p:nvPr/>
        </p:nvSpPr>
        <p:spPr>
          <a:xfrm>
            <a:off x="395536" y="1196752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SID banka sprejema vloge za neposredno financiranje</a:t>
            </a:r>
          </a:p>
          <a:p>
            <a:r>
              <a:rPr lang="sl-SI" b="1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spletni  strani   </a:t>
            </a:r>
            <a:r>
              <a:rPr lang="sl-SI" b="1" dirty="0">
                <a:solidFill>
                  <a:srgbClr val="0045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https://vloge.sid.si</a:t>
            </a:r>
            <a:endParaRPr lang="sl-SI" b="1" dirty="0">
              <a:solidFill>
                <a:srgbClr val="00457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9612" y="5661248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>
                <a:solidFill>
                  <a:srgbClr val="00457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/>
              </a:rPr>
              <a:t> </a:t>
            </a:r>
            <a:r>
              <a:rPr lang="sl-SI" sz="2400" dirty="0">
                <a:solidFill>
                  <a:srgbClr val="00457C"/>
                </a:solidFill>
              </a:rPr>
              <a:t> 01/ 2007 480</a:t>
            </a:r>
          </a:p>
        </p:txBody>
      </p:sp>
      <p:pic>
        <p:nvPicPr>
          <p:cNvPr id="8" name="Picture 2" descr="Rezultat iskanja slik za pomoč vprašanj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551" y="5517232"/>
            <a:ext cx="654073" cy="6279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100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5B0935-97B3-4395-9A3B-B3C70BB7C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81513"/>
            <a:ext cx="4105151" cy="792162"/>
          </a:xfrm>
        </p:spPr>
        <p:txBody>
          <a:bodyPr/>
          <a:lstStyle/>
          <a:p>
            <a:pPr algn="l"/>
            <a:r>
              <a:rPr lang="sl-SI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Digitalizacija poročanja</a:t>
            </a:r>
            <a:endParaRPr lang="en-GB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949A121-3776-495E-9D51-30CC9762F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996" y="1052736"/>
            <a:ext cx="8191467" cy="5580794"/>
          </a:xfrm>
        </p:spPr>
        <p:txBody>
          <a:bodyPr/>
          <a:lstStyle/>
          <a:p>
            <a:r>
              <a:rPr lang="sl-SI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Izmenjava poročil s komitenti in poročanje (IPKP):</a:t>
            </a:r>
          </a:p>
          <a:p>
            <a:endParaRPr lang="sl-SI" sz="2400" dirty="0"/>
          </a:p>
          <a:p>
            <a:endParaRPr lang="sl-SI" sz="2400" dirty="0"/>
          </a:p>
          <a:p>
            <a:endParaRPr lang="sl-SI" sz="12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sl-SI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Vodenje seznama poročil ter rokov za oddajo le-teh</a:t>
            </a:r>
          </a:p>
          <a:p>
            <a:pPr marL="400050" lvl="1" indent="0"/>
            <a:r>
              <a:rPr lang="sl-SI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(seznam poročil po posamezni kreditni pogodbi z rokom za oddajo poročila) </a:t>
            </a:r>
            <a:endParaRPr lang="sl-SI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sl-SI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Oddaja poročil ter pregled evidence poročil po statusih</a:t>
            </a:r>
          </a:p>
          <a:p>
            <a:pPr marL="400050" lvl="1" indent="0"/>
            <a:r>
              <a:rPr lang="sl-SI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(oddaja poročil v različnih oblikah: </a:t>
            </a:r>
            <a:r>
              <a:rPr lang="sl-SI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</a:t>
            </a:r>
            <a:r>
              <a:rPr lang="sl-SI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sl-SI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excel</a:t>
            </a:r>
            <a:r>
              <a:rPr lang="sl-SI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sl-SI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pdf</a:t>
            </a:r>
            <a:r>
              <a:rPr lang="sl-SI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na ˝klik˝, pregled statusov poročil: neoddano, oddano, potrjeno ali zavrnjeno)</a:t>
            </a:r>
            <a:endParaRPr lang="sl-SI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sl-SI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E-obveščanje o posredovanih poročilih</a:t>
            </a:r>
          </a:p>
          <a:p>
            <a:pPr marL="400050" lvl="1" indent="0"/>
            <a:r>
              <a:rPr lang="sl-SI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(obvestilo o bližajočem se roku za oddajo poročila, morebitni zamudi pri pošiljanju poročila, potrditvi prejema poročila, zavrnitvi poročila s strani SID banke)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sl-SI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Optimizirani postopki izmenjave poročil</a:t>
            </a:r>
          </a:p>
          <a:p>
            <a:pPr marL="400050" lvl="1" indent="0"/>
            <a:r>
              <a:rPr lang="sl-SI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(hitrejše in poenostavljeno oddajanje poročil za komitente, prihranek časa in večja stroškovna učinkovitost za oba poslovna partnerja)</a:t>
            </a:r>
            <a:endParaRPr lang="sl-SI" sz="2400" dirty="0"/>
          </a:p>
          <a:p>
            <a:r>
              <a:rPr lang="sl-SI" sz="2400" dirty="0"/>
              <a:t>			</a:t>
            </a:r>
            <a:r>
              <a:rPr lang="sl-SI" sz="2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Naše rešitve za skupen uspeh</a:t>
            </a:r>
            <a:endParaRPr lang="en-GB" sz="24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E3B9BFEE-588D-42EF-81DD-FDB6B1667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42803-3775-4E0E-991E-4B62C8D042D9}" type="slidenum">
              <a:rPr lang="sl-SI" smtClean="0"/>
              <a:pPr/>
              <a:t>9</a:t>
            </a:fld>
            <a:endParaRPr lang="sl-SI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ED745058-0364-44BF-86D0-DBD667A8B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011" y="1556792"/>
            <a:ext cx="309562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4411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30982</TotalTime>
  <Words>1360</Words>
  <Application>Microsoft Office PowerPoint</Application>
  <PresentationFormat>Diaprojekcija na zaslonu (4:3)</PresentationFormat>
  <Paragraphs>298</Paragraphs>
  <Slides>18</Slides>
  <Notes>6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25" baseType="lpstr">
      <vt:lpstr>Arial</vt:lpstr>
      <vt:lpstr>Calibri</vt:lpstr>
      <vt:lpstr>Myriad Pro</vt:lpstr>
      <vt:lpstr>Tahoma</vt:lpstr>
      <vt:lpstr>Times New Roman</vt:lpstr>
      <vt:lpstr>Wingdings</vt:lpstr>
      <vt:lpstr>Blank</vt:lpstr>
      <vt:lpstr>PowerPointova predstavitev</vt:lpstr>
      <vt:lpstr>Poslanstvo SID banke</vt:lpstr>
      <vt:lpstr>PowerPointova predstavitev</vt:lpstr>
      <vt:lpstr>PowerPointova predstavitev</vt:lpstr>
      <vt:lpstr>Rast slovenskega BDP je komponentna,                          izvoz poganja večino slovenske gospodarske rasti.</vt:lpstr>
      <vt:lpstr>1,56 milijard € povratnih sredstev</vt:lpstr>
      <vt:lpstr>PowerPointova predstavitev</vt:lpstr>
      <vt:lpstr>Digitalizacija (ustreznost upravičencev, oddaje vlog za neposredno financiranje)</vt:lpstr>
      <vt:lpstr>Digitalizacija poročanja</vt:lpstr>
      <vt:lpstr>Sofinanciranje in sindicirana posojila</vt:lpstr>
      <vt:lpstr>PowerPointova predstavitev</vt:lpstr>
      <vt:lpstr>PowerPointova predstavitev</vt:lpstr>
      <vt:lpstr>PowerPointova predstavitev</vt:lpstr>
      <vt:lpstr>PowerPointova predstavitev</vt:lpstr>
      <vt:lpstr>Sklad skladov – finančni instrumenti</vt:lpstr>
      <vt:lpstr>PowerPointova predstavitev</vt:lpstr>
      <vt:lpstr>Kontakti</vt:lpstr>
      <vt:lpstr>PowerPointova predstavitev</vt:lpstr>
    </vt:vector>
  </TitlesOfParts>
  <Company>SID banka d.d.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Strategija pametne specializacije in povezljivost finančnih instrumentov SID banke</dc:title>
  <dc:creator>Rok Marentič</dc:creator>
  <cp:lastModifiedBy>Lidija Flajs</cp:lastModifiedBy>
  <cp:revision>475</cp:revision>
  <cp:lastPrinted>2018-10-01T12:02:00Z</cp:lastPrinted>
  <dcterms:created xsi:type="dcterms:W3CDTF">2016-02-26T07:08:57Z</dcterms:created>
  <dcterms:modified xsi:type="dcterms:W3CDTF">2019-04-03T06:37:09Z</dcterms:modified>
</cp:coreProperties>
</file>